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25"/>
  </p:notesMasterIdLst>
  <p:sldIdLst>
    <p:sldId id="298" r:id="rId3"/>
    <p:sldId id="320" r:id="rId4"/>
    <p:sldId id="256" r:id="rId5"/>
    <p:sldId id="304" r:id="rId6"/>
    <p:sldId id="282" r:id="rId7"/>
    <p:sldId id="305" r:id="rId8"/>
    <p:sldId id="284" r:id="rId9"/>
    <p:sldId id="307" r:id="rId10"/>
    <p:sldId id="292" r:id="rId11"/>
    <p:sldId id="266" r:id="rId12"/>
    <p:sldId id="294" r:id="rId13"/>
    <p:sldId id="277" r:id="rId14"/>
    <p:sldId id="295" r:id="rId15"/>
    <p:sldId id="278" r:id="rId16"/>
    <p:sldId id="296" r:id="rId17"/>
    <p:sldId id="279" r:id="rId18"/>
    <p:sldId id="297" r:id="rId19"/>
    <p:sldId id="280" r:id="rId20"/>
    <p:sldId id="275" r:id="rId21"/>
    <p:sldId id="293" r:id="rId22"/>
    <p:sldId id="319" r:id="rId23"/>
    <p:sldId id="290" r:id="rId24"/>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5F5F"/>
    <a:srgbClr val="E76127"/>
    <a:srgbClr val="007B93"/>
    <a:srgbClr val="00A99D"/>
    <a:srgbClr val="EF4128"/>
    <a:srgbClr val="95C93D"/>
    <a:srgbClr val="008000"/>
    <a:srgbClr val="C0C0C0"/>
    <a:srgbClr val="4BA3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048" autoAdjust="0"/>
    <p:restoredTop sz="53581" autoAdjust="0"/>
  </p:normalViewPr>
  <p:slideViewPr>
    <p:cSldViewPr snapToGrid="0" snapToObjects="1">
      <p:cViewPr varScale="1">
        <p:scale>
          <a:sx n="84" d="100"/>
          <a:sy n="84" d="100"/>
        </p:scale>
        <p:origin x="300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AF5F83-994E-2A43-8A49-899C79977F51}" type="datetimeFigureOut">
              <a:rPr lang="en-US" smtClean="0"/>
              <a:t>7/21/20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1E5785-037C-E24E-9DDD-C671EBF46C1D}" type="slidenum">
              <a:rPr lang="en-US" smtClean="0"/>
              <a:t>‹#›</a:t>
            </a:fld>
            <a:endParaRPr lang="en-US"/>
          </a:p>
        </p:txBody>
      </p:sp>
    </p:spTree>
    <p:extLst>
      <p:ext uri="{BB962C8B-B14F-4D97-AF65-F5344CB8AC3E}">
        <p14:creationId xmlns:p14="http://schemas.microsoft.com/office/powerpoint/2010/main" val="3911567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intervarsity.org/adopt-a-campus/meet-new-people-and-start-spiritual-conversations"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intervarsity.org/sites/default/files/resources/Faith-Journey-Quiz-Script.pdf"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1E5785-037C-E24E-9DDD-C671EBF46C1D}" type="slidenum">
              <a:rPr lang="en-US" smtClean="0"/>
              <a:t>1</a:t>
            </a:fld>
            <a:endParaRPr lang="en-US"/>
          </a:p>
        </p:txBody>
      </p:sp>
    </p:spTree>
    <p:extLst>
      <p:ext uri="{BB962C8B-B14F-4D97-AF65-F5344CB8AC3E}">
        <p14:creationId xmlns:p14="http://schemas.microsoft.com/office/powerpoint/2010/main" val="41009807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 the 1st Threshold, we sometimes encounter Distrust in today’s age of skepticism. Particularly on the coasts, Distrust is often the knee-jerk reaction we get when others find out that we are Christians.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So, we become trust-builders. Instead of being offended by Distrust, we engage in intentional trust-building by sharing our hobbies. We invite them to do what we like to do, and we join them in doing what they like to do. This is called trust-building.</a:t>
            </a:r>
            <a:endParaRPr lang="en-US" dirty="0"/>
          </a:p>
        </p:txBody>
      </p:sp>
      <p:sp>
        <p:nvSpPr>
          <p:cNvPr id="4" name="Slide Number Placeholder 3"/>
          <p:cNvSpPr>
            <a:spLocks noGrp="1"/>
          </p:cNvSpPr>
          <p:nvPr>
            <p:ph type="sldNum" sz="quarter" idx="5"/>
          </p:nvPr>
        </p:nvSpPr>
        <p:spPr/>
        <p:txBody>
          <a:bodyPr/>
          <a:lstStyle/>
          <a:p>
            <a:fld id="{331E5785-037C-E24E-9DDD-C671EBF46C1D}" type="slidenum">
              <a:rPr lang="en-US" smtClean="0"/>
              <a:t>10</a:t>
            </a:fld>
            <a:endParaRPr lang="en-US"/>
          </a:p>
        </p:txBody>
      </p:sp>
    </p:spTree>
    <p:extLst>
      <p:ext uri="{BB962C8B-B14F-4D97-AF65-F5344CB8AC3E}">
        <p14:creationId xmlns:p14="http://schemas.microsoft.com/office/powerpoint/2010/main" val="788614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Why don’t people automatically trust Christians today? In the past, Christians were highly trusted. Because of some of the scandals in the church, people unfortunately trust us less today. What hobbies can you share with others? </a:t>
            </a:r>
            <a:r>
              <a:rPr lang="en-US" sz="1200" b="0" i="1" u="none" strike="noStrike" kern="1200" dirty="0">
                <a:solidFill>
                  <a:schemeClr val="tx1"/>
                </a:solidFill>
                <a:effectLst/>
                <a:latin typeface="+mn-lt"/>
                <a:ea typeface="+mn-ea"/>
                <a:cs typeface="+mn-cs"/>
              </a:rPr>
              <a:t>(Optional: 1 minute in pairs to discuss.)</a:t>
            </a:r>
            <a:endParaRPr lang="en-US" i="1" dirty="0"/>
          </a:p>
        </p:txBody>
      </p:sp>
      <p:sp>
        <p:nvSpPr>
          <p:cNvPr id="4" name="Slide Number Placeholder 3"/>
          <p:cNvSpPr>
            <a:spLocks noGrp="1"/>
          </p:cNvSpPr>
          <p:nvPr>
            <p:ph type="sldNum" sz="quarter" idx="5"/>
          </p:nvPr>
        </p:nvSpPr>
        <p:spPr/>
        <p:txBody>
          <a:bodyPr/>
          <a:lstStyle/>
          <a:p>
            <a:fld id="{331E5785-037C-E24E-9DDD-C671EBF46C1D}" type="slidenum">
              <a:rPr lang="en-US" smtClean="0"/>
              <a:t>11</a:t>
            </a:fld>
            <a:endParaRPr lang="en-US"/>
          </a:p>
        </p:txBody>
      </p:sp>
    </p:spTree>
    <p:extLst>
      <p:ext uri="{BB962C8B-B14F-4D97-AF65-F5344CB8AC3E}">
        <p14:creationId xmlns:p14="http://schemas.microsoft.com/office/powerpoint/2010/main" val="4169303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Then in the 2nd Threshold, they are Indifferent. They may trust us, they may like us, but they may not care at all about our faith. There is a myth that if we are a nice Christian, they will eagerly ask us questions about our faith. This is very seldom true today.</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Here’s the funny thing about our postmodern context.  Let’s pretend that I am a typical postmodern person, with 4 friends.  I have an atheist friend, I have a lesbian friend, I have a Marxist friend, I have a Christian friend. Each of my 4 friends are wonderful and crazy, and what each one believes has no impact whatsoever on what I believe. Therefore, I feel no contradiction about the fact that I can like them all as my friends, and yet feel totally indifferent to their respective beliefs.</a:t>
            </a:r>
            <a:endParaRPr lang="en-US" b="0" dirty="0">
              <a:effectLst/>
            </a:endParaRPr>
          </a:p>
          <a:p>
            <a:pPr rtl="0"/>
            <a:br>
              <a:rPr lang="en-US" dirty="0"/>
            </a:br>
            <a:r>
              <a:rPr lang="en-US" sz="1200" b="0" i="0" u="none" strike="noStrike" kern="1200" dirty="0">
                <a:solidFill>
                  <a:schemeClr val="tx1"/>
                </a:solidFill>
                <a:effectLst/>
                <a:latin typeface="+mn-lt"/>
                <a:ea typeface="+mn-ea"/>
                <a:cs typeface="+mn-cs"/>
              </a:rPr>
              <a:t>Instead of being offended by their Indifference, we help them become Curious. And then they ask us “Do dogs go to heaven?” How do we help them become Curious? We ask them questions about themselves.</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331E5785-037C-E24E-9DDD-C671EBF46C1D}" type="slidenum">
              <a:rPr lang="en-US" smtClean="0"/>
              <a:t>12</a:t>
            </a:fld>
            <a:endParaRPr lang="en-US"/>
          </a:p>
        </p:txBody>
      </p:sp>
    </p:spTree>
    <p:extLst>
      <p:ext uri="{BB962C8B-B14F-4D97-AF65-F5344CB8AC3E}">
        <p14:creationId xmlns:p14="http://schemas.microsoft.com/office/powerpoint/2010/main" val="4096790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Jesus is superb at asking great questions. Jesus did not have Q&amp;A sessions. Jesus had Q&amp;Q sessions, as our friend Tom Hughes points out. If you asked Jesus a question, he’d often ask you a question right back. So why are his followers so focused on the right answers when our Lord Jesus is so good at asking questions and making people Curious? What are a few questions you could ask? Here are two of my favorites: (1) What is your spiritual background? (2) What does that mean for you today?</a:t>
            </a:r>
            <a:r>
              <a:rPr lang="en-US" sz="1200" b="0" i="1" u="none" strike="noStrike" kern="1200" dirty="0">
                <a:solidFill>
                  <a:schemeClr val="tx1"/>
                </a:solidFill>
                <a:effectLst/>
                <a:latin typeface="+mn-lt"/>
                <a:ea typeface="+mn-ea"/>
                <a:cs typeface="+mn-cs"/>
              </a:rPr>
              <a:t> (Break into pairs.)  </a:t>
            </a:r>
            <a:r>
              <a:rPr lang="en-US" sz="1200" b="0" i="0" u="none" strike="noStrike" kern="1200" dirty="0">
                <a:solidFill>
                  <a:schemeClr val="tx1"/>
                </a:solidFill>
                <a:effectLst/>
                <a:latin typeface="+mn-lt"/>
                <a:ea typeface="+mn-ea"/>
                <a:cs typeface="+mn-cs"/>
              </a:rPr>
              <a:t>What are your 2 favorite questions? </a:t>
            </a:r>
            <a:endParaRPr lang="en-US" dirty="0"/>
          </a:p>
        </p:txBody>
      </p:sp>
      <p:sp>
        <p:nvSpPr>
          <p:cNvPr id="4" name="Slide Number Placeholder 3"/>
          <p:cNvSpPr>
            <a:spLocks noGrp="1"/>
          </p:cNvSpPr>
          <p:nvPr>
            <p:ph type="sldNum" sz="quarter" idx="5"/>
          </p:nvPr>
        </p:nvSpPr>
        <p:spPr/>
        <p:txBody>
          <a:bodyPr/>
          <a:lstStyle/>
          <a:p>
            <a:fld id="{331E5785-037C-E24E-9DDD-C671EBF46C1D}" type="slidenum">
              <a:rPr lang="en-US" smtClean="0"/>
              <a:t>13</a:t>
            </a:fld>
            <a:endParaRPr lang="en-US"/>
          </a:p>
        </p:txBody>
      </p:sp>
    </p:spTree>
    <p:extLst>
      <p:ext uri="{BB962C8B-B14F-4D97-AF65-F5344CB8AC3E}">
        <p14:creationId xmlns:p14="http://schemas.microsoft.com/office/powerpoint/2010/main" val="4046766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 the 3rd Threshold, they like to ask us abstract questions, they’re willing to talk about some spiritual topics, but their heart is Closed to Change, like this safe here.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By the end of the 3rd Threshold, they are actually Open. They open their hearts, they open their personal lives to us. What is the best way that we can help them move from Closed to Change to Open to Change? By being vulnerable ourselves. Let's open our hearts to them and reveal the real struggles in our personal lives.  Let’s tell them how God is engaging with us in real ways.  As we are transparent, we help them reciprocate and open their hearts toward us. Your authenticity and transparency is often the door toward Jesus that they walk through.</a:t>
            </a:r>
            <a:endParaRPr lang="en-US" dirty="0"/>
          </a:p>
        </p:txBody>
      </p:sp>
      <p:sp>
        <p:nvSpPr>
          <p:cNvPr id="4" name="Slide Number Placeholder 3"/>
          <p:cNvSpPr>
            <a:spLocks noGrp="1"/>
          </p:cNvSpPr>
          <p:nvPr>
            <p:ph type="sldNum" sz="quarter" idx="5"/>
          </p:nvPr>
        </p:nvSpPr>
        <p:spPr/>
        <p:txBody>
          <a:bodyPr/>
          <a:lstStyle/>
          <a:p>
            <a:fld id="{331E5785-037C-E24E-9DDD-C671EBF46C1D}" type="slidenum">
              <a:rPr lang="en-US" smtClean="0"/>
              <a:t>14</a:t>
            </a:fld>
            <a:endParaRPr lang="en-US"/>
          </a:p>
        </p:txBody>
      </p:sp>
    </p:spTree>
    <p:extLst>
      <p:ext uri="{BB962C8B-B14F-4D97-AF65-F5344CB8AC3E}">
        <p14:creationId xmlns:p14="http://schemas.microsoft.com/office/powerpoint/2010/main" val="2834773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Many people see themselves as open-minded, until you ask them to try praying with you. Please try this. This is a great way to help move people through the 3rd Threshold. Also, what is one way that you can be vulnerable this week with one non-Christian friend? </a:t>
            </a:r>
            <a:r>
              <a:rPr lang="en-US" sz="1200" b="0" i="1" u="none" strike="noStrike" kern="1200" dirty="0">
                <a:solidFill>
                  <a:schemeClr val="tx1"/>
                </a:solidFill>
                <a:effectLst/>
                <a:latin typeface="+mn-lt"/>
                <a:ea typeface="+mn-ea"/>
                <a:cs typeface="+mn-cs"/>
              </a:rPr>
              <a:t>(Optional: discuss in pairs.)</a:t>
            </a:r>
            <a:endParaRPr lang="en-US" i="1" dirty="0"/>
          </a:p>
        </p:txBody>
      </p:sp>
      <p:sp>
        <p:nvSpPr>
          <p:cNvPr id="4" name="Slide Number Placeholder 3"/>
          <p:cNvSpPr>
            <a:spLocks noGrp="1"/>
          </p:cNvSpPr>
          <p:nvPr>
            <p:ph type="sldNum" sz="quarter" idx="5"/>
          </p:nvPr>
        </p:nvSpPr>
        <p:spPr/>
        <p:txBody>
          <a:bodyPr/>
          <a:lstStyle/>
          <a:p>
            <a:fld id="{331E5785-037C-E24E-9DDD-C671EBF46C1D}" type="slidenum">
              <a:rPr lang="en-US" smtClean="0"/>
              <a:t>15</a:t>
            </a:fld>
            <a:endParaRPr lang="en-US"/>
          </a:p>
        </p:txBody>
      </p:sp>
    </p:spTree>
    <p:extLst>
      <p:ext uri="{BB962C8B-B14F-4D97-AF65-F5344CB8AC3E}">
        <p14:creationId xmlns:p14="http://schemas.microsoft.com/office/powerpoint/2010/main" val="25624080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 the 4th Threshold, they are Wandering. They are exploring Buddha, Krishna, crystals, and Jesus. This drives us nuts. “Why are they wasting their time looking at four things at the same time?!” The reason they are stuck in the maze is because no one has ever taught them to seek.</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end of the 4th Threshold is beautiful, when they actually become Seekers of Jesus. What is the most helpful way to move them from Wandering to Seeking? By clarifying their quest. We have the honor of coming alongside our friends, and helping them get clear about what they need to know about Jesus.</a:t>
            </a:r>
            <a:endParaRPr lang="en-US" dirty="0"/>
          </a:p>
        </p:txBody>
      </p:sp>
      <p:sp>
        <p:nvSpPr>
          <p:cNvPr id="4" name="Slide Number Placeholder 3"/>
          <p:cNvSpPr>
            <a:spLocks noGrp="1"/>
          </p:cNvSpPr>
          <p:nvPr>
            <p:ph type="sldNum" sz="quarter" idx="5"/>
          </p:nvPr>
        </p:nvSpPr>
        <p:spPr/>
        <p:txBody>
          <a:bodyPr/>
          <a:lstStyle/>
          <a:p>
            <a:fld id="{331E5785-037C-E24E-9DDD-C671EBF46C1D}" type="slidenum">
              <a:rPr lang="en-US" smtClean="0"/>
              <a:t>16</a:t>
            </a:fld>
            <a:endParaRPr lang="en-US"/>
          </a:p>
        </p:txBody>
      </p:sp>
    </p:spTree>
    <p:extLst>
      <p:ext uri="{BB962C8B-B14F-4D97-AF65-F5344CB8AC3E}">
        <p14:creationId xmlns:p14="http://schemas.microsoft.com/office/powerpoint/2010/main" val="6966837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Many seekers seldom take steps forward because they are wandering. We get to ask them a really helpful question, like this: “What is the most important question you have for Jesus to figure out if he is trustworthy with your life?” Please memorize this question. </a:t>
            </a:r>
            <a:r>
              <a:rPr lang="en-US" sz="1200" b="0" i="1" u="none" strike="noStrike" kern="1200" dirty="0">
                <a:solidFill>
                  <a:schemeClr val="tx1"/>
                </a:solidFill>
                <a:effectLst/>
                <a:latin typeface="+mn-lt"/>
                <a:ea typeface="+mn-ea"/>
                <a:cs typeface="+mn-cs"/>
              </a:rPr>
              <a:t>(Practice in pairs.)</a:t>
            </a:r>
            <a:endParaRPr lang="en-US" i="1" dirty="0"/>
          </a:p>
        </p:txBody>
      </p:sp>
      <p:sp>
        <p:nvSpPr>
          <p:cNvPr id="4" name="Slide Number Placeholder 3"/>
          <p:cNvSpPr>
            <a:spLocks noGrp="1"/>
          </p:cNvSpPr>
          <p:nvPr>
            <p:ph type="sldNum" sz="quarter" idx="5"/>
          </p:nvPr>
        </p:nvSpPr>
        <p:spPr/>
        <p:txBody>
          <a:bodyPr/>
          <a:lstStyle/>
          <a:p>
            <a:fld id="{331E5785-037C-E24E-9DDD-C671EBF46C1D}" type="slidenum">
              <a:rPr lang="en-US" smtClean="0"/>
              <a:t>17</a:t>
            </a:fld>
            <a:endParaRPr lang="en-US"/>
          </a:p>
        </p:txBody>
      </p:sp>
    </p:spTree>
    <p:extLst>
      <p:ext uri="{BB962C8B-B14F-4D97-AF65-F5344CB8AC3E}">
        <p14:creationId xmlns:p14="http://schemas.microsoft.com/office/powerpoint/2010/main" val="1379127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 the 5th Threshold, sometimes people get stuck with Ambivalence. This means they are paralyzed at the point of decision-making about Jesus. They’re not sure what to do. We get to help them consider following Jesus with the rest of their lives. This is wonderful. That’s where the 5th Threshold ends.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What is the best way to help them become a follower of Jesus. One way we like to do this is to tell them “Everybody has a crucial decision to make. Who will be at the center of your life? Do you want you, yourself, to be at the center of your life? Or do you want to let Jesus become the center of your life? I think you and I would be wise to make Jesus the center of our lives. What would it take for you to follow Jesus, and allow Jesus to become the center of your life?”</a:t>
            </a:r>
            <a:endParaRPr lang="en-US" dirty="0"/>
          </a:p>
        </p:txBody>
      </p:sp>
      <p:sp>
        <p:nvSpPr>
          <p:cNvPr id="4" name="Slide Number Placeholder 3"/>
          <p:cNvSpPr>
            <a:spLocks noGrp="1"/>
          </p:cNvSpPr>
          <p:nvPr>
            <p:ph type="sldNum" sz="quarter" idx="5"/>
          </p:nvPr>
        </p:nvSpPr>
        <p:spPr/>
        <p:txBody>
          <a:bodyPr/>
          <a:lstStyle/>
          <a:p>
            <a:fld id="{331E5785-037C-E24E-9DDD-C671EBF46C1D}" type="slidenum">
              <a:rPr lang="en-US" smtClean="0"/>
              <a:t>18</a:t>
            </a:fld>
            <a:endParaRPr lang="en-US"/>
          </a:p>
        </p:txBody>
      </p:sp>
    </p:spTree>
    <p:extLst>
      <p:ext uri="{BB962C8B-B14F-4D97-AF65-F5344CB8AC3E}">
        <p14:creationId xmlns:p14="http://schemas.microsoft.com/office/powerpoint/2010/main" val="1878741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Jesus loves to invite people to become his followers. We get to offer the same invitation! How can you grow as an inviter? </a:t>
            </a:r>
            <a:r>
              <a:rPr lang="en-US" sz="1200" b="0" i="1" u="none" strike="noStrike" kern="1200" dirty="0">
                <a:solidFill>
                  <a:schemeClr val="tx1"/>
                </a:solidFill>
                <a:effectLst/>
                <a:latin typeface="+mn-lt"/>
                <a:ea typeface="+mn-ea"/>
                <a:cs typeface="+mn-cs"/>
              </a:rPr>
              <a:t>(Optional: pairs to discuss for 1 minute.)</a:t>
            </a:r>
            <a:endParaRPr lang="en-US" i="1" dirty="0"/>
          </a:p>
        </p:txBody>
      </p:sp>
      <p:sp>
        <p:nvSpPr>
          <p:cNvPr id="4" name="Slide Number Placeholder 3"/>
          <p:cNvSpPr>
            <a:spLocks noGrp="1"/>
          </p:cNvSpPr>
          <p:nvPr>
            <p:ph type="sldNum" sz="quarter" idx="5"/>
          </p:nvPr>
        </p:nvSpPr>
        <p:spPr/>
        <p:txBody>
          <a:bodyPr/>
          <a:lstStyle/>
          <a:p>
            <a:fld id="{331E5785-037C-E24E-9DDD-C671EBF46C1D}" type="slidenum">
              <a:rPr lang="en-US" smtClean="0"/>
              <a:t>19</a:t>
            </a:fld>
            <a:endParaRPr lang="en-US"/>
          </a:p>
        </p:txBody>
      </p:sp>
    </p:spTree>
    <p:extLst>
      <p:ext uri="{BB962C8B-B14F-4D97-AF65-F5344CB8AC3E}">
        <p14:creationId xmlns:p14="http://schemas.microsoft.com/office/powerpoint/2010/main" val="2368523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c5c862b94_3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c5c862b94_3_4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r>
              <a:rPr lang="en-US" sz="1200" b="0" i="0" u="none" strike="noStrike" kern="1200" dirty="0">
                <a:solidFill>
                  <a:schemeClr val="tx1"/>
                </a:solidFill>
                <a:effectLst/>
                <a:latin typeface="+mn-lt"/>
                <a:ea typeface="+mn-ea"/>
                <a:cs typeface="+mn-cs"/>
              </a:rPr>
              <a:t>We have been entrusted with the ministry of reconciliation.  We seek to reconcile as many with God through Jesus as possible, and then with each other.  We strive to lead ministries that both embody and proclaim the power of the cross of reconciliation and justice.  If we only proclaim, our witness will be lacking.  If we only embody without proclaiming, few will get to hear and respond.  Evangelism and our Multiethnic values go seamlessly together.  </a:t>
            </a:r>
          </a:p>
        </p:txBody>
      </p:sp>
      <p:sp>
        <p:nvSpPr>
          <p:cNvPr id="53" name="Google Shape;53;g8c5c862b94_3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a:t>
            </a:fld>
            <a:endParaRPr/>
          </a:p>
        </p:txBody>
      </p:sp>
    </p:spTree>
    <p:extLst>
      <p:ext uri="{BB962C8B-B14F-4D97-AF65-F5344CB8AC3E}">
        <p14:creationId xmlns:p14="http://schemas.microsoft.com/office/powerpoint/2010/main" val="1043770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After you help them become a follower of Jesus, they often are Timid about being a witness.</a:t>
            </a:r>
            <a:endParaRPr lang="en-US" b="0" dirty="0">
              <a:effectLst/>
            </a:endParaRPr>
          </a:p>
          <a:p>
            <a:br>
              <a:rPr lang="en-US" dirty="0"/>
            </a:br>
            <a:r>
              <a:rPr lang="en-US" sz="1200" b="0" i="0" u="none" strike="noStrike" kern="1200" dirty="0">
                <a:solidFill>
                  <a:schemeClr val="tx1"/>
                </a:solidFill>
                <a:effectLst/>
                <a:latin typeface="+mn-lt"/>
                <a:ea typeface="+mn-ea"/>
                <a:cs typeface="+mn-cs"/>
              </a:rPr>
              <a:t>This is our icon for Faithful Witness. A Faithful Witness has the cross at the center of their life, and they actually help a friend who is Curious or Seeking. That’s what the question mark represents. What is the best way to help a Timid new believer become a Faithful Witness? We call it Ignite. Ignite is sharing our hobbies and passions, having honest conversation, and then inviting our friends to explore Jesus with us. I’d be happy to tell you more about this later.</a:t>
            </a:r>
            <a:endParaRPr lang="en-US" dirty="0"/>
          </a:p>
        </p:txBody>
      </p:sp>
      <p:sp>
        <p:nvSpPr>
          <p:cNvPr id="4" name="Slide Number Placeholder 3"/>
          <p:cNvSpPr>
            <a:spLocks noGrp="1"/>
          </p:cNvSpPr>
          <p:nvPr>
            <p:ph type="sldNum" sz="quarter" idx="5"/>
          </p:nvPr>
        </p:nvSpPr>
        <p:spPr/>
        <p:txBody>
          <a:bodyPr/>
          <a:lstStyle/>
          <a:p>
            <a:fld id="{331E5785-037C-E24E-9DDD-C671EBF46C1D}" type="slidenum">
              <a:rPr lang="en-US" smtClean="0"/>
              <a:t>20</a:t>
            </a:fld>
            <a:endParaRPr lang="en-US"/>
          </a:p>
        </p:txBody>
      </p:sp>
    </p:spTree>
    <p:extLst>
      <p:ext uri="{BB962C8B-B14F-4D97-AF65-F5344CB8AC3E}">
        <p14:creationId xmlns:p14="http://schemas.microsoft.com/office/powerpoint/2010/main" val="13992557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We all get to join Jesus in his fruitful harvest! Let’s do this in two ways.  First, let’s pray, for the harvest. Our favorite prayer card is the 2+ prayer card.  Each of us can lay a foundation of intercession by praying for 2 of your non-Christian friends. Who are the two non-Christian friends you would like to pray for? </a:t>
            </a:r>
            <a:r>
              <a:rPr lang="en-US" sz="1200" b="0" i="1" u="none" strike="noStrike" kern="1200" dirty="0">
                <a:solidFill>
                  <a:schemeClr val="tx1"/>
                </a:solidFill>
                <a:effectLst/>
                <a:latin typeface="+mn-lt"/>
                <a:ea typeface="+mn-ea"/>
                <a:cs typeface="+mn-cs"/>
              </a:rPr>
              <a:t>(Pray for two minutes in pairs.)  </a:t>
            </a:r>
          </a:p>
          <a:p>
            <a:endParaRPr lang="en-US" sz="1200" b="0" i="1"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Second, we can have good conversations with non-Christians, using the 5 Threshold Quiz. It is written as a self-diagnostic.  You can buy it online or download at </a:t>
            </a:r>
            <a:r>
              <a:rPr lang="en-US" dirty="0">
                <a:hlinkClick r:id="rId3"/>
              </a:rPr>
              <a:t>https://intervarsity.org/adopt-a-campus/meet-new-people-and-start-spiritual-conversations</a:t>
            </a:r>
            <a:r>
              <a:rPr lang="en-US" dirty="0"/>
              <a:t>. Ask me afterward how to use it. </a:t>
            </a:r>
            <a:r>
              <a:rPr lang="en-US">
                <a:hlinkClick r:id="rId4"/>
              </a:rPr>
              <a:t>https://intervarsity.org/sites/default/files/resources/Faith-Journey-Quiz-Script.pdf</a:t>
            </a:r>
            <a:endParaRPr lang="en-US" sz="1200" b="0" i="0" u="none" strike="noStrike" kern="1200" dirty="0">
              <a:solidFill>
                <a:schemeClr val="tx1"/>
              </a:solidFill>
              <a:effectLst/>
              <a:latin typeface="+mn-lt"/>
              <a:ea typeface="+mn-ea"/>
              <a:cs typeface="+mn-cs"/>
            </a:endParaRPr>
          </a:p>
          <a:p>
            <a:endParaRPr lang="en-US" sz="1200" b="0" i="1"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In closing, the harvest is more ripe than we think. We have the great joy of partnering with Jesus in helping our friends move through the 5 Thresholds. This is the greatest adventure of our lifetimes!</a:t>
            </a:r>
            <a:endParaRPr lang="en-US" i="1" dirty="0"/>
          </a:p>
          <a:p>
            <a:endParaRPr lang="en-US" dirty="0"/>
          </a:p>
        </p:txBody>
      </p:sp>
      <p:sp>
        <p:nvSpPr>
          <p:cNvPr id="4" name="Slide Number Placeholder 3"/>
          <p:cNvSpPr>
            <a:spLocks noGrp="1"/>
          </p:cNvSpPr>
          <p:nvPr>
            <p:ph type="sldNum" sz="quarter" idx="5"/>
          </p:nvPr>
        </p:nvSpPr>
        <p:spPr/>
        <p:txBody>
          <a:bodyPr/>
          <a:lstStyle/>
          <a:p>
            <a:fld id="{331E5785-037C-E24E-9DDD-C671EBF46C1D}" type="slidenum">
              <a:rPr lang="en-US" smtClean="0"/>
              <a:t>21</a:t>
            </a:fld>
            <a:endParaRPr lang="en-US"/>
          </a:p>
        </p:txBody>
      </p:sp>
    </p:spTree>
    <p:extLst>
      <p:ext uri="{BB962C8B-B14F-4D97-AF65-F5344CB8AC3E}">
        <p14:creationId xmlns:p14="http://schemas.microsoft.com/office/powerpoint/2010/main" val="26259208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1E5785-037C-E24E-9DDD-C671EBF46C1D}" type="slidenum">
              <a:rPr lang="en-US" smtClean="0"/>
              <a:t>22</a:t>
            </a:fld>
            <a:endParaRPr lang="en-US"/>
          </a:p>
        </p:txBody>
      </p:sp>
    </p:spTree>
    <p:extLst>
      <p:ext uri="{BB962C8B-B14F-4D97-AF65-F5344CB8AC3E}">
        <p14:creationId xmlns:p14="http://schemas.microsoft.com/office/powerpoint/2010/main" val="305706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These are InterVarsity’s 5 Thresholds, or 5 steps that non-Christians commonly go through on their journey toward faith. We discovered these after interviewing a multi-ethnic, diverse group of women and men during the ‘90s.They’re recorded in the IVP book </a:t>
            </a:r>
            <a:r>
              <a:rPr lang="en-US" sz="1200" b="0" i="1" u="none" strike="noStrike" kern="1200" dirty="0">
                <a:solidFill>
                  <a:schemeClr val="tx1"/>
                </a:solidFill>
                <a:effectLst/>
                <a:latin typeface="+mn-lt"/>
                <a:ea typeface="+mn-ea"/>
                <a:cs typeface="+mn-cs"/>
              </a:rPr>
              <a:t>I Once Was Lost</a:t>
            </a:r>
            <a:r>
              <a:rPr lang="en-US" sz="1200" b="0" i="0" u="none" strike="noStrike" kern="1200" dirty="0">
                <a:solidFill>
                  <a:schemeClr val="tx1"/>
                </a:solidFill>
                <a:effectLst/>
                <a:latin typeface="+mn-lt"/>
                <a:ea typeface="+mn-ea"/>
                <a:cs typeface="+mn-cs"/>
              </a:rPr>
              <a:t> if you would like to check it out and go deeper. Let’s jump into this awesome adventure together.</a:t>
            </a:r>
            <a:endParaRPr lang="en-US" dirty="0"/>
          </a:p>
        </p:txBody>
      </p:sp>
      <p:sp>
        <p:nvSpPr>
          <p:cNvPr id="4" name="Slide Number Placeholder 3"/>
          <p:cNvSpPr>
            <a:spLocks noGrp="1"/>
          </p:cNvSpPr>
          <p:nvPr>
            <p:ph type="sldNum" sz="quarter" idx="5"/>
          </p:nvPr>
        </p:nvSpPr>
        <p:spPr/>
        <p:txBody>
          <a:bodyPr/>
          <a:lstStyle/>
          <a:p>
            <a:fld id="{331E5785-037C-E24E-9DDD-C671EBF46C1D}" type="slidenum">
              <a:rPr lang="en-US" smtClean="0"/>
              <a:t>3</a:t>
            </a:fld>
            <a:endParaRPr lang="en-US"/>
          </a:p>
        </p:txBody>
      </p:sp>
    </p:spTree>
    <p:extLst>
      <p:ext uri="{BB962C8B-B14F-4D97-AF65-F5344CB8AC3E}">
        <p14:creationId xmlns:p14="http://schemas.microsoft.com/office/powerpoint/2010/main" val="4137993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Jesus tells us that the harvest is good, the harvest is amazing, and he invites us to see the current harvest the way he sees it. Let’s read this fantastic parable and let Jesus shape how we think about the harvest.</a:t>
            </a:r>
            <a:endParaRPr lang="en-US" dirty="0"/>
          </a:p>
          <a:p>
            <a:endParaRPr lang="en-US" dirty="0"/>
          </a:p>
        </p:txBody>
      </p:sp>
      <p:sp>
        <p:nvSpPr>
          <p:cNvPr id="4" name="Slide Number Placeholder 3"/>
          <p:cNvSpPr>
            <a:spLocks noGrp="1"/>
          </p:cNvSpPr>
          <p:nvPr>
            <p:ph type="sldNum" sz="quarter" idx="5"/>
          </p:nvPr>
        </p:nvSpPr>
        <p:spPr/>
        <p:txBody>
          <a:bodyPr/>
          <a:lstStyle/>
          <a:p>
            <a:fld id="{331E5785-037C-E24E-9DDD-C671EBF46C1D}" type="slidenum">
              <a:rPr lang="en-US" smtClean="0"/>
              <a:t>4</a:t>
            </a:fld>
            <a:endParaRPr lang="en-US"/>
          </a:p>
        </p:txBody>
      </p:sp>
    </p:spTree>
    <p:extLst>
      <p:ext uri="{BB962C8B-B14F-4D97-AF65-F5344CB8AC3E}">
        <p14:creationId xmlns:p14="http://schemas.microsoft.com/office/powerpoint/2010/main" val="3199774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dirty="0">
                <a:solidFill>
                  <a:schemeClr val="tx1"/>
                </a:solidFill>
                <a:effectLst/>
                <a:latin typeface="+mn-lt"/>
                <a:ea typeface="+mn-ea"/>
                <a:cs typeface="+mn-cs"/>
              </a:rPr>
              <a:t>(Read the Scripture, then click.) </a:t>
            </a:r>
            <a:r>
              <a:rPr lang="en-US" sz="1200" b="0" i="0" u="none" strike="noStrike" kern="1200" dirty="0">
                <a:solidFill>
                  <a:schemeClr val="tx1"/>
                </a:solidFill>
                <a:effectLst/>
                <a:latin typeface="+mn-lt"/>
                <a:ea typeface="+mn-ea"/>
                <a:cs typeface="+mn-cs"/>
              </a:rPr>
              <a:t>What is the farmer good at? </a:t>
            </a:r>
            <a:r>
              <a:rPr lang="en-US" sz="1200" b="0" i="1" u="none" strike="noStrike" kern="1200" dirty="0">
                <a:solidFill>
                  <a:schemeClr val="tx1"/>
                </a:solidFill>
                <a:effectLst/>
                <a:latin typeface="+mn-lt"/>
                <a:ea typeface="+mn-ea"/>
                <a:cs typeface="+mn-cs"/>
              </a:rPr>
              <a:t>(Discuss in pairs for 1 minute.  Invite them back into the larger group setting. You can ask for 3-4 volunteers to shout 1 thing they see the farmer do well.)</a:t>
            </a:r>
            <a:endParaRPr lang="en-US" i="1" dirty="0"/>
          </a:p>
        </p:txBody>
      </p:sp>
      <p:sp>
        <p:nvSpPr>
          <p:cNvPr id="4" name="Slide Number Placeholder 3"/>
          <p:cNvSpPr>
            <a:spLocks noGrp="1"/>
          </p:cNvSpPr>
          <p:nvPr>
            <p:ph type="sldNum" sz="quarter" idx="5"/>
          </p:nvPr>
        </p:nvSpPr>
        <p:spPr/>
        <p:txBody>
          <a:bodyPr/>
          <a:lstStyle/>
          <a:p>
            <a:fld id="{331E5785-037C-E24E-9DDD-C671EBF46C1D}" type="slidenum">
              <a:rPr lang="en-US" smtClean="0"/>
              <a:t>5</a:t>
            </a:fld>
            <a:endParaRPr lang="en-US"/>
          </a:p>
        </p:txBody>
      </p:sp>
    </p:spTree>
    <p:extLst>
      <p:ext uri="{BB962C8B-B14F-4D97-AF65-F5344CB8AC3E}">
        <p14:creationId xmlns:p14="http://schemas.microsoft.com/office/powerpoint/2010/main" val="1490866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Let’s talk about this. We see four key things. </a:t>
            </a:r>
            <a:r>
              <a:rPr lang="en-US" sz="1200" b="0" i="1" u="none" strike="noStrike" kern="1200" dirty="0">
                <a:solidFill>
                  <a:schemeClr val="tx1"/>
                </a:solidFill>
                <a:effectLst/>
                <a:latin typeface="+mn-lt"/>
                <a:ea typeface="+mn-ea"/>
                <a:cs typeface="+mn-cs"/>
              </a:rPr>
              <a:t>(Comment on each one as you click through the four.)  </a:t>
            </a:r>
            <a:r>
              <a:rPr lang="en-US" sz="1200" b="1" i="0" u="none" strike="noStrike" kern="1200" dirty="0">
                <a:solidFill>
                  <a:schemeClr val="tx1"/>
                </a:solidFill>
                <a:effectLst/>
                <a:latin typeface="+mn-lt"/>
                <a:ea typeface="+mn-ea"/>
                <a:cs typeface="+mn-cs"/>
              </a:rPr>
              <a:t>Throwing the seed:</a:t>
            </a:r>
            <a:r>
              <a:rPr lang="en-US" sz="1200" b="0" i="0" u="none" strike="noStrike" kern="1200" dirty="0">
                <a:solidFill>
                  <a:schemeClr val="tx1"/>
                </a:solidFill>
                <a:effectLst/>
                <a:latin typeface="+mn-lt"/>
                <a:ea typeface="+mn-ea"/>
                <a:cs typeface="+mn-cs"/>
              </a:rPr>
              <a:t>  He has a strong right arm and can throw the seed far! </a:t>
            </a:r>
            <a:br>
              <a:rPr lang="en-US" sz="1200" b="0" i="0" u="none" strike="noStrike" kern="1200" dirty="0">
                <a:solidFill>
                  <a:schemeClr val="tx1"/>
                </a:solidFill>
                <a:effectLst/>
                <a:latin typeface="+mn-lt"/>
                <a:ea typeface="+mn-ea"/>
                <a:cs typeface="+mn-cs"/>
              </a:rPr>
            </a:br>
            <a:r>
              <a:rPr lang="en-US" sz="1200" b="1" i="0" u="none" strike="noStrike" kern="1200" dirty="0">
                <a:solidFill>
                  <a:schemeClr val="tx1"/>
                </a:solidFill>
                <a:effectLst/>
                <a:latin typeface="+mn-lt"/>
                <a:ea typeface="+mn-ea"/>
                <a:cs typeface="+mn-cs"/>
              </a:rPr>
              <a:t>Watching and waiting:</a:t>
            </a:r>
            <a:r>
              <a:rPr lang="en-US" sz="1200" b="0" i="0" u="none" strike="noStrike" kern="1200" dirty="0">
                <a:solidFill>
                  <a:schemeClr val="tx1"/>
                </a:solidFill>
                <a:effectLst/>
                <a:latin typeface="+mn-lt"/>
                <a:ea typeface="+mn-ea"/>
                <a:cs typeface="+mn-cs"/>
              </a:rPr>
              <a:t> He understands the mystery of growth and he stays engaged with the process.</a:t>
            </a:r>
            <a:r>
              <a:rPr lang="en-US" sz="1200" b="1" i="0" u="none" strike="noStrike" kern="1200" dirty="0">
                <a:solidFill>
                  <a:schemeClr val="tx1"/>
                </a:solidFill>
                <a:effectLst/>
                <a:latin typeface="+mn-lt"/>
                <a:ea typeface="+mn-ea"/>
                <a:cs typeface="+mn-cs"/>
              </a:rPr>
              <a:t> Discerning the growth: </a:t>
            </a:r>
            <a:r>
              <a:rPr lang="en-US" sz="1200" b="0" i="0" u="none" strike="noStrike" kern="1200" dirty="0">
                <a:solidFill>
                  <a:schemeClr val="tx1"/>
                </a:solidFill>
                <a:effectLst/>
                <a:latin typeface="+mn-lt"/>
                <a:ea typeface="+mn-ea"/>
                <a:cs typeface="+mn-cs"/>
              </a:rPr>
              <a:t>He does not get confused between a small stalk and the full head of grain.  He does not try to harvest a tiny seedling. </a:t>
            </a:r>
            <a:r>
              <a:rPr lang="en-US" sz="1200" b="1" i="0" u="none" strike="noStrike" kern="1200" dirty="0">
                <a:solidFill>
                  <a:schemeClr val="tx1"/>
                </a:solidFill>
                <a:effectLst/>
                <a:latin typeface="+mn-lt"/>
                <a:ea typeface="+mn-ea"/>
                <a:cs typeface="+mn-cs"/>
              </a:rPr>
              <a:t>Harvesting the crop:</a:t>
            </a:r>
            <a:r>
              <a:rPr lang="en-US" sz="1200" b="0" i="0" u="none" strike="noStrike" kern="1200" dirty="0">
                <a:solidFill>
                  <a:schemeClr val="tx1"/>
                </a:solidFill>
                <a:effectLst/>
                <a:latin typeface="+mn-lt"/>
                <a:ea typeface="+mn-ea"/>
                <a:cs typeface="+mn-cs"/>
              </a:rPr>
              <a:t> He is very good with the sickle when it is time. He is skilled and urgent.</a:t>
            </a:r>
            <a:endParaRPr lang="en-US" dirty="0"/>
          </a:p>
          <a:p>
            <a:endParaRPr lang="en-US" dirty="0"/>
          </a:p>
        </p:txBody>
      </p:sp>
      <p:sp>
        <p:nvSpPr>
          <p:cNvPr id="4" name="Slide Number Placeholder 3"/>
          <p:cNvSpPr>
            <a:spLocks noGrp="1"/>
          </p:cNvSpPr>
          <p:nvPr>
            <p:ph type="sldNum" sz="quarter" idx="5"/>
          </p:nvPr>
        </p:nvSpPr>
        <p:spPr/>
        <p:txBody>
          <a:bodyPr/>
          <a:lstStyle/>
          <a:p>
            <a:fld id="{331E5785-037C-E24E-9DDD-C671EBF46C1D}" type="slidenum">
              <a:rPr lang="en-US" smtClean="0"/>
              <a:t>6</a:t>
            </a:fld>
            <a:endParaRPr lang="en-US"/>
          </a:p>
        </p:txBody>
      </p:sp>
    </p:spTree>
    <p:extLst>
      <p:ext uri="{BB962C8B-B14F-4D97-AF65-F5344CB8AC3E}">
        <p14:creationId xmlns:p14="http://schemas.microsoft.com/office/powerpoint/2010/main" val="456648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What are you good at? Let’s do a quick self-assessment.  Pick the ONE area you are best at. Some of you are best at throwing the seed. That means you like meeting new people and you are friendly. Others of you are strong at intercession. You watch and wait; you pray for the harvest, and you embrace the mystery. Others of you discern the growth. Within about 5 minutes of meeting a non-Christian, you can guess their level of interest in God. Lastly, some of you are strong at the harvest and the sickle. You help people commit to Jesus. </a:t>
            </a:r>
            <a:endParaRPr lang="en-US" b="0" dirty="0">
              <a:effectLst/>
            </a:endParaRPr>
          </a:p>
          <a:p>
            <a:r>
              <a:rPr lang="en-US" sz="1200" b="0" i="1" u="none" strike="noStrike" kern="1200" dirty="0">
                <a:solidFill>
                  <a:schemeClr val="tx1"/>
                </a:solidFill>
                <a:effectLst/>
                <a:latin typeface="+mn-lt"/>
                <a:ea typeface="+mn-ea"/>
                <a:cs typeface="+mn-cs"/>
              </a:rPr>
              <a:t>(Turn in pairs for 30 seconds)  </a:t>
            </a:r>
            <a:r>
              <a:rPr lang="en-US" sz="1200" b="0" i="0" u="none" strike="noStrike" kern="1200" dirty="0">
                <a:solidFill>
                  <a:schemeClr val="tx1"/>
                </a:solidFill>
                <a:effectLst/>
                <a:latin typeface="+mn-lt"/>
                <a:ea typeface="+mn-ea"/>
                <a:cs typeface="+mn-cs"/>
              </a:rPr>
              <a:t>Pick your strength.  Now, let’s each vote.  Raise your hand for the one you are best at.  </a:t>
            </a:r>
            <a:r>
              <a:rPr lang="en-US" sz="1200" b="0" i="1" u="none" strike="noStrike" kern="1200" dirty="0">
                <a:solidFill>
                  <a:schemeClr val="tx1"/>
                </a:solidFill>
                <a:effectLst/>
                <a:latin typeface="+mn-lt"/>
                <a:ea typeface="+mn-ea"/>
                <a:cs typeface="+mn-cs"/>
              </a:rPr>
              <a:t>(Have them vote.)</a:t>
            </a:r>
            <a:r>
              <a:rPr lang="en-US" sz="1200" b="0" i="0" u="none" strike="noStrike" kern="1200" dirty="0">
                <a:solidFill>
                  <a:schemeClr val="tx1"/>
                </a:solidFill>
                <a:effectLst/>
                <a:latin typeface="+mn-lt"/>
                <a:ea typeface="+mn-ea"/>
                <a:cs typeface="+mn-cs"/>
              </a:rPr>
              <a:t> Which of you are best at meeting people? Which of you are best at intercession? Which of you are best at discernment? Which of you are best at helping people commit to Jesus? </a:t>
            </a:r>
            <a:r>
              <a:rPr lang="en-US" sz="1200" b="0" i="1" u="none" strike="noStrike" kern="1200" dirty="0">
                <a:solidFill>
                  <a:schemeClr val="tx1"/>
                </a:solidFill>
                <a:effectLst/>
                <a:latin typeface="+mn-lt"/>
                <a:ea typeface="+mn-ea"/>
                <a:cs typeface="+mn-cs"/>
              </a:rPr>
              <a:t>(Comment on the number of hands that go up.  Affirm where they are strongest and point out where they have fewest votes.  Make an observation, but do not be </a:t>
            </a:r>
            <a:r>
              <a:rPr lang="en-US" sz="1200" b="0" i="1" u="none" strike="noStrike" kern="1200" dirty="0" err="1">
                <a:solidFill>
                  <a:schemeClr val="tx1"/>
                </a:solidFill>
                <a:effectLst/>
                <a:latin typeface="+mn-lt"/>
                <a:ea typeface="+mn-ea"/>
                <a:cs typeface="+mn-cs"/>
              </a:rPr>
              <a:t>judgy</a:t>
            </a:r>
            <a:r>
              <a:rPr lang="en-US" sz="1200" b="0" i="1" u="none" strike="noStrike" kern="1200" dirty="0">
                <a:solidFill>
                  <a:schemeClr val="tx1"/>
                </a:solidFill>
                <a:effectLst/>
                <a:latin typeface="+mn-lt"/>
                <a:ea typeface="+mn-ea"/>
                <a:cs typeface="+mn-cs"/>
              </a:rPr>
              <a:t>.) </a:t>
            </a:r>
            <a:endParaRPr lang="en-US" i="1" dirty="0"/>
          </a:p>
        </p:txBody>
      </p:sp>
      <p:sp>
        <p:nvSpPr>
          <p:cNvPr id="4" name="Slide Number Placeholder 3"/>
          <p:cNvSpPr>
            <a:spLocks noGrp="1"/>
          </p:cNvSpPr>
          <p:nvPr>
            <p:ph type="sldNum" sz="quarter" idx="5"/>
          </p:nvPr>
        </p:nvSpPr>
        <p:spPr/>
        <p:txBody>
          <a:bodyPr/>
          <a:lstStyle/>
          <a:p>
            <a:fld id="{331E5785-037C-E24E-9DDD-C671EBF46C1D}" type="slidenum">
              <a:rPr lang="en-US" smtClean="0"/>
              <a:t>7</a:t>
            </a:fld>
            <a:endParaRPr lang="en-US"/>
          </a:p>
        </p:txBody>
      </p:sp>
    </p:spTree>
    <p:extLst>
      <p:ext uri="{BB962C8B-B14F-4D97-AF65-F5344CB8AC3E}">
        <p14:creationId xmlns:p14="http://schemas.microsoft.com/office/powerpoint/2010/main" val="1238710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harvest is a paradox. Is it a patient process or an urgent moment? Yes! Is it a mystery or a predictable pattern? Yes! Who is the active agent in the harvest: the ground, the seed, or the farmer? YES!</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Jesus just wrecked all of our theologies. Entire books have been written on one side of this paradox or the other. Jesus invites us into the tension of the harvest.</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331E5785-037C-E24E-9DDD-C671EBF46C1D}" type="slidenum">
              <a:rPr lang="en-US" smtClean="0"/>
              <a:t>8</a:t>
            </a:fld>
            <a:endParaRPr lang="en-US"/>
          </a:p>
        </p:txBody>
      </p:sp>
    </p:spTree>
    <p:extLst>
      <p:ext uri="{BB962C8B-B14F-4D97-AF65-F5344CB8AC3E}">
        <p14:creationId xmlns:p14="http://schemas.microsoft.com/office/powerpoint/2010/main" val="905428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 InterVarsity, we embrace the different parts of the harvest and we equip our members to thrive in the harvest using The 5 Thresholds of Faith.  Let’s dig into each threshold and identify the key barrier to overcome.</a:t>
            </a:r>
            <a:endParaRPr lang="en-US" dirty="0"/>
          </a:p>
        </p:txBody>
      </p:sp>
      <p:sp>
        <p:nvSpPr>
          <p:cNvPr id="4" name="Slide Number Placeholder 3"/>
          <p:cNvSpPr>
            <a:spLocks noGrp="1"/>
          </p:cNvSpPr>
          <p:nvPr>
            <p:ph type="sldNum" sz="quarter" idx="5"/>
          </p:nvPr>
        </p:nvSpPr>
        <p:spPr/>
        <p:txBody>
          <a:bodyPr/>
          <a:lstStyle/>
          <a:p>
            <a:fld id="{331E5785-037C-E24E-9DDD-C671EBF46C1D}" type="slidenum">
              <a:rPr lang="en-US" smtClean="0"/>
              <a:t>9</a:t>
            </a:fld>
            <a:endParaRPr lang="en-US"/>
          </a:p>
        </p:txBody>
      </p:sp>
    </p:spTree>
    <p:extLst>
      <p:ext uri="{BB962C8B-B14F-4D97-AF65-F5344CB8AC3E}">
        <p14:creationId xmlns:p14="http://schemas.microsoft.com/office/powerpoint/2010/main" val="1554623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28991" y="841772"/>
            <a:ext cx="6858000" cy="1790700"/>
          </a:xfrm>
        </p:spPr>
        <p:txBody>
          <a:bodyPr anchor="b"/>
          <a:lstStyle>
            <a:lvl1pPr algn="l">
              <a:defRPr sz="4500" b="1" i="0">
                <a:latin typeface="Avenir LT Std 55 Roman" charset="0"/>
                <a:ea typeface="Avenir LT Std 55 Roman" charset="0"/>
                <a:cs typeface="Avenir LT Std 55 Roman" charset="0"/>
              </a:defRPr>
            </a:lvl1pPr>
          </a:lstStyle>
          <a:p>
            <a:r>
              <a:rPr lang="en-US" dirty="0"/>
              <a:t>CLICK TO EDIT MASTER TITLE STYLE</a:t>
            </a:r>
          </a:p>
        </p:txBody>
      </p:sp>
      <p:sp>
        <p:nvSpPr>
          <p:cNvPr id="3" name="Subtitle 2"/>
          <p:cNvSpPr>
            <a:spLocks noGrp="1"/>
          </p:cNvSpPr>
          <p:nvPr>
            <p:ph type="subTitle" idx="1"/>
          </p:nvPr>
        </p:nvSpPr>
        <p:spPr>
          <a:xfrm>
            <a:off x="928991" y="2571137"/>
            <a:ext cx="6858000" cy="1502604"/>
          </a:xfrm>
        </p:spPr>
        <p:txBody>
          <a:bodyPr/>
          <a:lstStyle>
            <a:lvl1pPr marL="0" indent="0" algn="l">
              <a:buNone/>
              <a:defRPr sz="1800" b="0" i="0">
                <a:latin typeface="Avenir LT Std 35 Light" charset="0"/>
                <a:ea typeface="Avenir LT Std 35 Light" charset="0"/>
                <a:cs typeface="Avenir LT Std 35 Ligh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02215" y="740568"/>
            <a:ext cx="2949178" cy="802481"/>
          </a:xfrm>
        </p:spPr>
        <p:txBody>
          <a:bodyPr anchor="t"/>
          <a:lstStyle>
            <a:lvl1pPr>
              <a:defRPr sz="2400" b="1" i="0">
                <a:latin typeface="Avenir LT Std 55 Roman" charset="0"/>
                <a:ea typeface="Avenir LT Std 55 Roman" charset="0"/>
                <a:cs typeface="Avenir LT Std 55 Roman" charset="0"/>
              </a:defRPr>
            </a:lvl1pPr>
          </a:lstStyle>
          <a:p>
            <a:r>
              <a:rPr lang="en-US" dirty="0"/>
              <a:t>CLICK TO EDIT MASTER TITLE STYLE</a:t>
            </a:r>
          </a:p>
        </p:txBody>
      </p:sp>
      <p:sp>
        <p:nvSpPr>
          <p:cNvPr id="3" name="Picture Placeholder 2"/>
          <p:cNvSpPr>
            <a:spLocks noGrp="1" noChangeAspect="1"/>
          </p:cNvSpPr>
          <p:nvPr>
            <p:ph type="pic" idx="1"/>
          </p:nvPr>
        </p:nvSpPr>
        <p:spPr>
          <a:xfrm>
            <a:off x="4159765" y="740569"/>
            <a:ext cx="4536763"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902215" y="1543050"/>
            <a:ext cx="2949178" cy="2858691"/>
          </a:xfrm>
        </p:spPr>
        <p:txBody>
          <a:bodyPr>
            <a:normAutofit/>
          </a:bodyPr>
          <a:lstStyle>
            <a:lvl1pPr marL="0" indent="0">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latin typeface="Avenir LT Std 55 Roman" charset="0"/>
                <a:ea typeface="Avenir LT Std 55 Roman" charset="0"/>
                <a:cs typeface="Avenir LT Std 55 Roman"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543675" y="705971"/>
            <a:ext cx="1971675" cy="3926752"/>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28650" y="705971"/>
            <a:ext cx="5800725" cy="39267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28991" y="841772"/>
            <a:ext cx="6858000" cy="1790700"/>
          </a:xfrm>
        </p:spPr>
        <p:txBody>
          <a:bodyPr anchor="b"/>
          <a:lstStyle>
            <a:lvl1pPr algn="l">
              <a:defRPr sz="4500" b="1" i="0">
                <a:latin typeface="Avenir LT Std 55 Roman" charset="0"/>
                <a:ea typeface="Avenir LT Std 55 Roman" charset="0"/>
                <a:cs typeface="Avenir LT Std 55 Roman" charset="0"/>
              </a:defRPr>
            </a:lvl1pPr>
          </a:lstStyle>
          <a:p>
            <a:r>
              <a:rPr lang="en-US" dirty="0"/>
              <a:t>CLICK TO EDIT MASTER TITLE STYLE</a:t>
            </a:r>
          </a:p>
        </p:txBody>
      </p:sp>
      <p:sp>
        <p:nvSpPr>
          <p:cNvPr id="3" name="Subtitle 2"/>
          <p:cNvSpPr>
            <a:spLocks noGrp="1"/>
          </p:cNvSpPr>
          <p:nvPr>
            <p:ph type="subTitle" idx="1"/>
          </p:nvPr>
        </p:nvSpPr>
        <p:spPr>
          <a:xfrm>
            <a:off x="928991" y="2548652"/>
            <a:ext cx="6858000" cy="1502604"/>
          </a:xfrm>
        </p:spPr>
        <p:txBody>
          <a:bodyPr/>
          <a:lstStyle>
            <a:lvl1pPr marL="0" indent="0" algn="l">
              <a:buNone/>
              <a:defRPr sz="1800" b="0" i="0">
                <a:latin typeface="Avenir LT Std 35 Light" charset="0"/>
                <a:ea typeface="Avenir LT Std 35 Light" charset="0"/>
                <a:cs typeface="Avenir LT Std 35 Ligh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749602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latin typeface="Avenir LT Std 55 Roman" charset="0"/>
                <a:ea typeface="Avenir LT Std 55 Roman" charset="0"/>
                <a:cs typeface="Avenir LT Std 55 Roman"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843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05990" y="1282304"/>
            <a:ext cx="7886700" cy="2139553"/>
          </a:xfrm>
        </p:spPr>
        <p:txBody>
          <a:bodyPr anchor="b"/>
          <a:lstStyle>
            <a:lvl1pPr>
              <a:defRPr sz="4500" b="1" i="0">
                <a:latin typeface="Avenir LT Std 55 Roman" charset="0"/>
                <a:ea typeface="Avenir LT Std 55 Roman" charset="0"/>
                <a:cs typeface="Avenir LT Std 55 Roman" charset="0"/>
              </a:defRPr>
            </a:lvl1pPr>
          </a:lstStyle>
          <a:p>
            <a:r>
              <a:rPr lang="en-US" dirty="0"/>
              <a:t>CLICK TO EDIT MASTER TITLE STYLE</a:t>
            </a:r>
          </a:p>
        </p:txBody>
      </p:sp>
      <p:sp>
        <p:nvSpPr>
          <p:cNvPr id="3" name="Text Placeholder 2"/>
          <p:cNvSpPr>
            <a:spLocks noGrp="1"/>
          </p:cNvSpPr>
          <p:nvPr>
            <p:ph type="body" idx="1"/>
          </p:nvPr>
        </p:nvSpPr>
        <p:spPr>
          <a:xfrm>
            <a:off x="905990" y="3323959"/>
            <a:ext cx="7886700" cy="136141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54874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3994" y="728187"/>
            <a:ext cx="7763078" cy="526682"/>
          </a:xfrm>
        </p:spPr>
        <p:txBody>
          <a:bodyPr/>
          <a:lstStyle>
            <a:lvl1pPr>
              <a:defRPr b="1" i="0">
                <a:latin typeface="Avenir LT Std 55 Roman" charset="0"/>
                <a:ea typeface="Avenir LT Std 55 Roman" charset="0"/>
                <a:cs typeface="Avenir LT Std 55 Roman" charset="0"/>
              </a:defRPr>
            </a:lvl1pPr>
          </a:lstStyle>
          <a:p>
            <a:r>
              <a:rPr lang="en-US" dirty="0"/>
              <a:t>CLICK TO EDIT MASTER TITLE STYLE</a:t>
            </a:r>
          </a:p>
        </p:txBody>
      </p:sp>
      <p:sp>
        <p:nvSpPr>
          <p:cNvPr id="3" name="Content Placeholder 2"/>
          <p:cNvSpPr>
            <a:spLocks noGrp="1"/>
          </p:cNvSpPr>
          <p:nvPr>
            <p:ph sz="half" idx="1"/>
          </p:nvPr>
        </p:nvSpPr>
        <p:spPr>
          <a:xfrm>
            <a:off x="904672" y="1369219"/>
            <a:ext cx="3706239"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a:extLst>
              <a:ext uri="{FF2B5EF4-FFF2-40B4-BE49-F238E27FC236}">
                <a16:creationId xmlns:a16="http://schemas.microsoft.com/office/drawing/2014/main" id="{451EA268-D24C-1340-AFBE-67C2A481D91C}"/>
              </a:ext>
            </a:extLst>
          </p:cNvPr>
          <p:cNvSpPr>
            <a:spLocks noGrp="1"/>
          </p:cNvSpPr>
          <p:nvPr>
            <p:ph sz="half" idx="10"/>
          </p:nvPr>
        </p:nvSpPr>
        <p:spPr>
          <a:xfrm>
            <a:off x="4970833" y="1369219"/>
            <a:ext cx="3706239"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25384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21670" y="650360"/>
            <a:ext cx="7755402" cy="610512"/>
          </a:xfrm>
        </p:spPr>
        <p:txBody>
          <a:bodyPr/>
          <a:lstStyle>
            <a:lvl1pPr>
              <a:defRPr b="1" i="0">
                <a:latin typeface="Avenir LT Std 55 Roman" charset="0"/>
                <a:ea typeface="Avenir LT Std 55 Roman" charset="0"/>
                <a:cs typeface="Avenir LT Std 55 Roman" charset="0"/>
              </a:defRPr>
            </a:lvl1pPr>
          </a:lstStyle>
          <a:p>
            <a:r>
              <a:rPr lang="en-US" dirty="0"/>
              <a:t>CLICK TO EDIT MASTER TITLE STYLE</a:t>
            </a:r>
          </a:p>
        </p:txBody>
      </p:sp>
      <p:sp>
        <p:nvSpPr>
          <p:cNvPr id="3" name="Text Placeholder 2"/>
          <p:cNvSpPr>
            <a:spLocks noGrp="1"/>
          </p:cNvSpPr>
          <p:nvPr>
            <p:ph type="body" idx="1"/>
          </p:nvPr>
        </p:nvSpPr>
        <p:spPr>
          <a:xfrm>
            <a:off x="921671" y="1260872"/>
            <a:ext cx="369896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921671" y="1878806"/>
            <a:ext cx="369896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11D22C12-3EEB-6949-BDC5-F2AEC08A7168}"/>
              </a:ext>
            </a:extLst>
          </p:cNvPr>
          <p:cNvSpPr>
            <a:spLocks noGrp="1"/>
          </p:cNvSpPr>
          <p:nvPr>
            <p:ph type="body" idx="10"/>
          </p:nvPr>
        </p:nvSpPr>
        <p:spPr>
          <a:xfrm>
            <a:off x="4978105" y="1260872"/>
            <a:ext cx="369896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Content Placeholder 3">
            <a:extLst>
              <a:ext uri="{FF2B5EF4-FFF2-40B4-BE49-F238E27FC236}">
                <a16:creationId xmlns:a16="http://schemas.microsoft.com/office/drawing/2014/main" id="{4D082441-F5A2-7049-85CD-D38ED7A55E5B}"/>
              </a:ext>
            </a:extLst>
          </p:cNvPr>
          <p:cNvSpPr>
            <a:spLocks noGrp="1"/>
          </p:cNvSpPr>
          <p:nvPr>
            <p:ph sz="half" idx="11"/>
          </p:nvPr>
        </p:nvSpPr>
        <p:spPr>
          <a:xfrm>
            <a:off x="4978105" y="1878806"/>
            <a:ext cx="369896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75574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latin typeface="Avenir LT Std 55 Roman" charset="0"/>
                <a:ea typeface="Avenir LT Std 55 Roman" charset="0"/>
                <a:cs typeface="Avenir LT Std 55 Roman" charset="0"/>
              </a:defRPr>
            </a:lvl1pPr>
          </a:lstStyle>
          <a:p>
            <a:r>
              <a:rPr lang="en-US" dirty="0"/>
              <a:t>CLICK TO EDIT MASTER TITLE STYLE</a:t>
            </a:r>
          </a:p>
        </p:txBody>
      </p:sp>
    </p:spTree>
    <p:extLst>
      <p:ext uri="{BB962C8B-B14F-4D97-AF65-F5344CB8AC3E}">
        <p14:creationId xmlns:p14="http://schemas.microsoft.com/office/powerpoint/2010/main" val="40355808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og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1131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latin typeface="Avenir LT Std 55 Roman" charset="0"/>
                <a:ea typeface="Avenir LT Std 55 Roman" charset="0"/>
                <a:cs typeface="Avenir LT Std 55 Roman"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0544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38213" y="740569"/>
            <a:ext cx="2949178" cy="802481"/>
          </a:xfrm>
        </p:spPr>
        <p:txBody>
          <a:bodyPr anchor="t"/>
          <a:lstStyle>
            <a:lvl1pPr>
              <a:defRPr sz="2400" b="1" i="0">
                <a:latin typeface="Avenir LT Std 55 Roman" charset="0"/>
                <a:ea typeface="Avenir LT Std 55 Roman" charset="0"/>
                <a:cs typeface="Avenir LT Std 55 Roman" charset="0"/>
              </a:defRPr>
            </a:lvl1pPr>
          </a:lstStyle>
          <a:p>
            <a:r>
              <a:rPr lang="en-US" dirty="0"/>
              <a:t>CLICK TO EDIT MASTER TITLE STYLE</a:t>
            </a:r>
          </a:p>
        </p:txBody>
      </p:sp>
      <p:sp>
        <p:nvSpPr>
          <p:cNvPr id="3" name="Content Placeholder 2"/>
          <p:cNvSpPr>
            <a:spLocks noGrp="1"/>
          </p:cNvSpPr>
          <p:nvPr>
            <p:ph idx="1"/>
          </p:nvPr>
        </p:nvSpPr>
        <p:spPr>
          <a:xfrm>
            <a:off x="4231531" y="740569"/>
            <a:ext cx="4464997"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38213" y="1543050"/>
            <a:ext cx="2949178" cy="2858691"/>
          </a:xfrm>
        </p:spPr>
        <p:txBody>
          <a:bodyPr>
            <a:normAutofit/>
          </a:bodyPr>
          <a:lstStyle>
            <a:lvl1pPr marL="0" indent="0">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Tree>
    <p:extLst>
      <p:ext uri="{BB962C8B-B14F-4D97-AF65-F5344CB8AC3E}">
        <p14:creationId xmlns:p14="http://schemas.microsoft.com/office/powerpoint/2010/main" val="23847161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02215" y="740568"/>
            <a:ext cx="2949178" cy="802481"/>
          </a:xfrm>
        </p:spPr>
        <p:txBody>
          <a:bodyPr anchor="t"/>
          <a:lstStyle>
            <a:lvl1pPr>
              <a:defRPr sz="2400" b="1" i="0">
                <a:latin typeface="Avenir LT Std 55 Roman" charset="0"/>
                <a:ea typeface="Avenir LT Std 55 Roman" charset="0"/>
                <a:cs typeface="Avenir LT Std 55 Roman" charset="0"/>
              </a:defRPr>
            </a:lvl1pPr>
          </a:lstStyle>
          <a:p>
            <a:r>
              <a:rPr lang="en-US" dirty="0"/>
              <a:t>CLICK TO EDIT MASTER TITLE STYLE</a:t>
            </a:r>
          </a:p>
        </p:txBody>
      </p:sp>
      <p:sp>
        <p:nvSpPr>
          <p:cNvPr id="3" name="Picture Placeholder 2"/>
          <p:cNvSpPr>
            <a:spLocks noGrp="1" noChangeAspect="1"/>
          </p:cNvSpPr>
          <p:nvPr>
            <p:ph type="pic" idx="1"/>
          </p:nvPr>
        </p:nvSpPr>
        <p:spPr>
          <a:xfrm>
            <a:off x="4159765" y="740569"/>
            <a:ext cx="4536763"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902215" y="1543050"/>
            <a:ext cx="2949178" cy="2858691"/>
          </a:xfrm>
        </p:spPr>
        <p:txBody>
          <a:bodyPr>
            <a:normAutofit/>
          </a:bodyPr>
          <a:lstStyle>
            <a:lvl1pPr marL="0" indent="0">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Tree>
    <p:extLst>
      <p:ext uri="{BB962C8B-B14F-4D97-AF65-F5344CB8AC3E}">
        <p14:creationId xmlns:p14="http://schemas.microsoft.com/office/powerpoint/2010/main" val="10522877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latin typeface="Avenir LT Std 55 Roman" charset="0"/>
                <a:ea typeface="Avenir LT Std 55 Roman" charset="0"/>
                <a:cs typeface="Avenir LT Std 55 Roman"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93268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543675" y="705971"/>
            <a:ext cx="1971675" cy="3926752"/>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28650" y="705971"/>
            <a:ext cx="5800725" cy="39267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40655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05990" y="1282304"/>
            <a:ext cx="7886700" cy="2139553"/>
          </a:xfrm>
        </p:spPr>
        <p:txBody>
          <a:bodyPr anchor="b"/>
          <a:lstStyle>
            <a:lvl1pPr>
              <a:defRPr sz="4500" b="1" i="0">
                <a:latin typeface="Avenir LT Std 55 Roman" charset="0"/>
                <a:ea typeface="Avenir LT Std 55 Roman" charset="0"/>
                <a:cs typeface="Avenir LT Std 55 Roman" charset="0"/>
              </a:defRPr>
            </a:lvl1pPr>
          </a:lstStyle>
          <a:p>
            <a:r>
              <a:rPr lang="en-US" dirty="0"/>
              <a:t>CLICK TO EDIT MASTER TITLE STYLE</a:t>
            </a:r>
          </a:p>
        </p:txBody>
      </p:sp>
      <p:sp>
        <p:nvSpPr>
          <p:cNvPr id="3" name="Text Placeholder 2"/>
          <p:cNvSpPr>
            <a:spLocks noGrp="1"/>
          </p:cNvSpPr>
          <p:nvPr>
            <p:ph type="body" idx="1"/>
          </p:nvPr>
        </p:nvSpPr>
        <p:spPr>
          <a:xfrm>
            <a:off x="905990" y="3385841"/>
            <a:ext cx="7886700" cy="1237654"/>
          </a:xfrm>
        </p:spPr>
        <p:txBody>
          <a:bodyPr/>
          <a:lstStyle>
            <a:lvl1pPr marL="0" indent="0">
              <a:buNone/>
              <a:defRPr sz="1800">
                <a:solidFill>
                  <a:srgbClr val="5F5F5F"/>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3994" y="728187"/>
            <a:ext cx="7763078" cy="526682"/>
          </a:xfrm>
        </p:spPr>
        <p:txBody>
          <a:bodyPr/>
          <a:lstStyle>
            <a:lvl1pPr>
              <a:defRPr b="1" i="0">
                <a:latin typeface="Avenir LT Std 55 Roman" charset="0"/>
                <a:ea typeface="Avenir LT Std 55 Roman" charset="0"/>
                <a:cs typeface="Avenir LT Std 55 Roman" charset="0"/>
              </a:defRPr>
            </a:lvl1pPr>
          </a:lstStyle>
          <a:p>
            <a:r>
              <a:rPr lang="en-US" dirty="0"/>
              <a:t>CLICK TO EDIT MASTER TITLE STYLE</a:t>
            </a:r>
          </a:p>
        </p:txBody>
      </p:sp>
      <p:sp>
        <p:nvSpPr>
          <p:cNvPr id="3" name="Content Placeholder 2"/>
          <p:cNvSpPr>
            <a:spLocks noGrp="1"/>
          </p:cNvSpPr>
          <p:nvPr>
            <p:ph sz="half" idx="1"/>
          </p:nvPr>
        </p:nvSpPr>
        <p:spPr>
          <a:xfrm>
            <a:off x="904672" y="1369219"/>
            <a:ext cx="3706239"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a:extLst>
              <a:ext uri="{FF2B5EF4-FFF2-40B4-BE49-F238E27FC236}">
                <a16:creationId xmlns:a16="http://schemas.microsoft.com/office/drawing/2014/main" id="{451EA268-D24C-1340-AFBE-67C2A481D91C}"/>
              </a:ext>
            </a:extLst>
          </p:cNvPr>
          <p:cNvSpPr>
            <a:spLocks noGrp="1"/>
          </p:cNvSpPr>
          <p:nvPr>
            <p:ph sz="half" idx="10"/>
          </p:nvPr>
        </p:nvSpPr>
        <p:spPr>
          <a:xfrm>
            <a:off x="4970833" y="1369219"/>
            <a:ext cx="3706239"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21670" y="650360"/>
            <a:ext cx="7755402" cy="610512"/>
          </a:xfrm>
        </p:spPr>
        <p:txBody>
          <a:bodyPr/>
          <a:lstStyle>
            <a:lvl1pPr>
              <a:defRPr b="1" i="0">
                <a:latin typeface="Avenir LT Std 55 Roman" charset="0"/>
                <a:ea typeface="Avenir LT Std 55 Roman" charset="0"/>
                <a:cs typeface="Avenir LT Std 55 Roman" charset="0"/>
              </a:defRPr>
            </a:lvl1pPr>
          </a:lstStyle>
          <a:p>
            <a:r>
              <a:rPr lang="en-US" dirty="0"/>
              <a:t>CLICK TO EDIT MASTER TITLE STYLE</a:t>
            </a:r>
          </a:p>
        </p:txBody>
      </p:sp>
      <p:sp>
        <p:nvSpPr>
          <p:cNvPr id="3" name="Text Placeholder 2"/>
          <p:cNvSpPr>
            <a:spLocks noGrp="1"/>
          </p:cNvSpPr>
          <p:nvPr>
            <p:ph type="body" idx="1"/>
          </p:nvPr>
        </p:nvSpPr>
        <p:spPr>
          <a:xfrm>
            <a:off x="921671" y="1260872"/>
            <a:ext cx="369896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921671" y="1878806"/>
            <a:ext cx="369896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11D22C12-3EEB-6949-BDC5-F2AEC08A7168}"/>
              </a:ext>
            </a:extLst>
          </p:cNvPr>
          <p:cNvSpPr>
            <a:spLocks noGrp="1"/>
          </p:cNvSpPr>
          <p:nvPr>
            <p:ph type="body" idx="10"/>
          </p:nvPr>
        </p:nvSpPr>
        <p:spPr>
          <a:xfrm>
            <a:off x="4978105" y="1260872"/>
            <a:ext cx="369896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Content Placeholder 3">
            <a:extLst>
              <a:ext uri="{FF2B5EF4-FFF2-40B4-BE49-F238E27FC236}">
                <a16:creationId xmlns:a16="http://schemas.microsoft.com/office/drawing/2014/main" id="{4D082441-F5A2-7049-85CD-D38ED7A55E5B}"/>
              </a:ext>
            </a:extLst>
          </p:cNvPr>
          <p:cNvSpPr>
            <a:spLocks noGrp="1"/>
          </p:cNvSpPr>
          <p:nvPr>
            <p:ph sz="half" idx="11"/>
          </p:nvPr>
        </p:nvSpPr>
        <p:spPr>
          <a:xfrm>
            <a:off x="4978105" y="1878806"/>
            <a:ext cx="369896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latin typeface="Avenir LT Std 55 Roman" charset="0"/>
                <a:ea typeface="Avenir LT Std 55 Roman" charset="0"/>
                <a:cs typeface="Avenir LT Std 55 Roman" charset="0"/>
              </a:defRPr>
            </a:lvl1pPr>
          </a:lstStyle>
          <a:p>
            <a:r>
              <a:rPr lang="en-US" dirty="0"/>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326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38213" y="740569"/>
            <a:ext cx="2949178" cy="802481"/>
          </a:xfrm>
        </p:spPr>
        <p:txBody>
          <a:bodyPr anchor="t"/>
          <a:lstStyle>
            <a:lvl1pPr>
              <a:defRPr sz="2400" b="1" i="0">
                <a:latin typeface="Avenir LT Std 55 Roman" charset="0"/>
                <a:ea typeface="Avenir LT Std 55 Roman" charset="0"/>
                <a:cs typeface="Avenir LT Std 55 Roman" charset="0"/>
              </a:defRPr>
            </a:lvl1pPr>
          </a:lstStyle>
          <a:p>
            <a:r>
              <a:rPr lang="en-US" dirty="0"/>
              <a:t>CLICK TO EDIT MASTER TITLE STYLE</a:t>
            </a:r>
          </a:p>
        </p:txBody>
      </p:sp>
      <p:sp>
        <p:nvSpPr>
          <p:cNvPr id="3" name="Content Placeholder 2"/>
          <p:cNvSpPr>
            <a:spLocks noGrp="1"/>
          </p:cNvSpPr>
          <p:nvPr>
            <p:ph idx="1"/>
          </p:nvPr>
        </p:nvSpPr>
        <p:spPr>
          <a:xfrm>
            <a:off x="4231531" y="740569"/>
            <a:ext cx="4464997"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38213" y="1543050"/>
            <a:ext cx="2949178" cy="2858691"/>
          </a:xfrm>
        </p:spPr>
        <p:txBody>
          <a:bodyPr>
            <a:normAutofit/>
          </a:bodyPr>
          <a:lstStyle>
            <a:lvl1pPr marL="0" indent="0">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3450" y="728187"/>
            <a:ext cx="7763078" cy="526682"/>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933450" y="1369219"/>
            <a:ext cx="7763078"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06457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84" r:id="rId7"/>
    <p:sldLayoutId id="2147483667" r:id="rId8"/>
    <p:sldLayoutId id="2147483668" r:id="rId9"/>
    <p:sldLayoutId id="2147483669" r:id="rId10"/>
    <p:sldLayoutId id="2147483670" r:id="rId11"/>
    <p:sldLayoutId id="2147483671" r:id="rId12"/>
  </p:sldLayoutIdLst>
  <p:txStyles>
    <p:titleStyle>
      <a:lvl1pPr algn="l" defTabSz="685800" rtl="0" eaLnBrk="1" latinLnBrk="0" hangingPunct="1">
        <a:lnSpc>
          <a:spcPct val="90000"/>
        </a:lnSpc>
        <a:spcBef>
          <a:spcPct val="0"/>
        </a:spcBef>
        <a:buNone/>
        <a:defRPr sz="3200" b="1" i="0" kern="1200">
          <a:solidFill>
            <a:srgbClr val="007B93"/>
          </a:solidFill>
          <a:latin typeface="Avenir LT Std 85 Heavy" panose="020B0503020203020204" pitchFamily="34" charset="77"/>
          <a:ea typeface="Avenir LT Std 85 Heavy" panose="020B0503020203020204" pitchFamily="34" charset="77"/>
          <a:cs typeface="Avenir LT Std 85 Heavy" panose="020B0503020203020204" pitchFamily="34" charset="77"/>
        </a:defRPr>
      </a:lvl1pPr>
    </p:titleStyle>
    <p:bodyStyle>
      <a:lvl1pPr marL="171450" indent="-171450" algn="l" defTabSz="685800" rtl="0" eaLnBrk="1" latinLnBrk="0" hangingPunct="1">
        <a:lnSpc>
          <a:spcPct val="90000"/>
        </a:lnSpc>
        <a:spcBef>
          <a:spcPts val="750"/>
        </a:spcBef>
        <a:buClr>
          <a:srgbClr val="E76127"/>
        </a:buClr>
        <a:buFont typeface="Arial" panose="020B0604020202020204" pitchFamily="34" charset="0"/>
        <a:buChar char="•"/>
        <a:defRPr sz="2400" b="0" i="0" kern="1200">
          <a:solidFill>
            <a:srgbClr val="5F5F5F"/>
          </a:solidFill>
          <a:latin typeface="Avenir LT Std 35 Light" charset="0"/>
          <a:ea typeface="Avenir LT Std 35 Light" charset="0"/>
          <a:cs typeface="Avenir LT Std 35 Light" charset="0"/>
        </a:defRPr>
      </a:lvl1pPr>
      <a:lvl2pPr marL="514350" indent="-171450" algn="l" defTabSz="685800" rtl="0" eaLnBrk="1" latinLnBrk="0" hangingPunct="1">
        <a:lnSpc>
          <a:spcPct val="90000"/>
        </a:lnSpc>
        <a:spcBef>
          <a:spcPts val="375"/>
        </a:spcBef>
        <a:buClr>
          <a:srgbClr val="E76127"/>
        </a:buClr>
        <a:buFont typeface="Arial" panose="020B0604020202020204" pitchFamily="34" charset="0"/>
        <a:buChar char="•"/>
        <a:defRPr sz="2000" b="0" i="0" kern="1200">
          <a:solidFill>
            <a:srgbClr val="5F5F5F"/>
          </a:solidFill>
          <a:latin typeface="Avenir LT Std 35 Light" charset="0"/>
          <a:ea typeface="Avenir LT Std 35 Light" charset="0"/>
          <a:cs typeface="Avenir LT Std 35 Light" charset="0"/>
        </a:defRPr>
      </a:lvl2pPr>
      <a:lvl3pPr marL="857250" indent="-171450" algn="l" defTabSz="685800" rtl="0" eaLnBrk="1" latinLnBrk="0" hangingPunct="1">
        <a:lnSpc>
          <a:spcPct val="90000"/>
        </a:lnSpc>
        <a:spcBef>
          <a:spcPts val="375"/>
        </a:spcBef>
        <a:buClr>
          <a:srgbClr val="E76127"/>
        </a:buClr>
        <a:buFont typeface="Arial" panose="020B0604020202020204" pitchFamily="34" charset="0"/>
        <a:buChar char="•"/>
        <a:defRPr sz="1800" b="0" i="0" kern="1200">
          <a:solidFill>
            <a:srgbClr val="5F5F5F"/>
          </a:solidFill>
          <a:latin typeface="Avenir LT Std 35 Light" charset="0"/>
          <a:ea typeface="Avenir LT Std 35 Light" charset="0"/>
          <a:cs typeface="Avenir LT Std 35 Light" charset="0"/>
        </a:defRPr>
      </a:lvl3pPr>
      <a:lvl4pPr marL="1200150" indent="-171450" algn="l" defTabSz="685800" rtl="0" eaLnBrk="1" latinLnBrk="0" hangingPunct="1">
        <a:lnSpc>
          <a:spcPct val="90000"/>
        </a:lnSpc>
        <a:spcBef>
          <a:spcPts val="375"/>
        </a:spcBef>
        <a:buClr>
          <a:srgbClr val="E76127"/>
        </a:buClr>
        <a:buFont typeface="Arial" panose="020B0604020202020204" pitchFamily="34" charset="0"/>
        <a:buChar char="•"/>
        <a:defRPr sz="1600" b="0" i="0" kern="1200">
          <a:solidFill>
            <a:srgbClr val="5F5F5F"/>
          </a:solidFill>
          <a:latin typeface="Avenir LT Std 35 Light" charset="0"/>
          <a:ea typeface="Avenir LT Std 35 Light" charset="0"/>
          <a:cs typeface="Avenir LT Std 35 Light" charset="0"/>
        </a:defRPr>
      </a:lvl4pPr>
      <a:lvl5pPr marL="1543050" indent="-171450" algn="l" defTabSz="685800" rtl="0" eaLnBrk="1" latinLnBrk="0" hangingPunct="1">
        <a:lnSpc>
          <a:spcPct val="90000"/>
        </a:lnSpc>
        <a:spcBef>
          <a:spcPts val="375"/>
        </a:spcBef>
        <a:buClr>
          <a:srgbClr val="E76127"/>
        </a:buClr>
        <a:buFont typeface="Arial" panose="020B0604020202020204" pitchFamily="34" charset="0"/>
        <a:buChar char="•"/>
        <a:defRPr sz="1400" b="0" i="0" kern="1200">
          <a:solidFill>
            <a:srgbClr val="5F5F5F"/>
          </a:solidFill>
          <a:latin typeface="Avenir LT Std 35 Light" charset="0"/>
          <a:ea typeface="Avenir LT Std 35 Light" charset="0"/>
          <a:cs typeface="Avenir LT Std 35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3450" y="728187"/>
            <a:ext cx="7763078" cy="526682"/>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933450" y="1369219"/>
            <a:ext cx="7763078"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96760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85" r:id="rId7"/>
    <p:sldLayoutId id="2147483679" r:id="rId8"/>
    <p:sldLayoutId id="2147483680" r:id="rId9"/>
    <p:sldLayoutId id="2147483681" r:id="rId10"/>
    <p:sldLayoutId id="2147483682" r:id="rId11"/>
    <p:sldLayoutId id="2147483683" r:id="rId12"/>
  </p:sldLayoutIdLst>
  <p:txStyles>
    <p:titleStyle>
      <a:lvl1pPr algn="l" defTabSz="685800" rtl="0" eaLnBrk="1" latinLnBrk="0" hangingPunct="1">
        <a:lnSpc>
          <a:spcPct val="90000"/>
        </a:lnSpc>
        <a:spcBef>
          <a:spcPct val="0"/>
        </a:spcBef>
        <a:buNone/>
        <a:defRPr sz="3200" b="1" i="0" kern="1200">
          <a:solidFill>
            <a:schemeClr val="bg1"/>
          </a:solidFill>
          <a:latin typeface="Avenir LT Std 85 Heavy" panose="020B0503020203020204" pitchFamily="34" charset="77"/>
          <a:ea typeface="Avenir LT Std 85 Heavy" panose="020B0503020203020204" pitchFamily="34" charset="77"/>
          <a:cs typeface="Avenir LT Std 85 Heavy" panose="020B0503020203020204" pitchFamily="34" charset="77"/>
        </a:defRPr>
      </a:lvl1pPr>
    </p:titleStyle>
    <p:bodyStyle>
      <a:lvl1pPr marL="171450" indent="-171450" algn="l" defTabSz="685800" rtl="0" eaLnBrk="1" latinLnBrk="0" hangingPunct="1">
        <a:lnSpc>
          <a:spcPct val="90000"/>
        </a:lnSpc>
        <a:spcBef>
          <a:spcPts val="750"/>
        </a:spcBef>
        <a:buClr>
          <a:schemeClr val="bg1"/>
        </a:buClr>
        <a:buFont typeface="Arial" panose="020B0604020202020204" pitchFamily="34" charset="0"/>
        <a:buChar char="•"/>
        <a:defRPr sz="2400" b="0" i="0" kern="1200">
          <a:solidFill>
            <a:schemeClr val="bg1"/>
          </a:solidFill>
          <a:latin typeface="Avenir LT Std 35 Light" charset="0"/>
          <a:ea typeface="Avenir LT Std 35 Light" charset="0"/>
          <a:cs typeface="Avenir LT Std 35 Light" charset="0"/>
        </a:defRPr>
      </a:lvl1pPr>
      <a:lvl2pPr marL="514350" indent="-171450" algn="l" defTabSz="685800" rtl="0" eaLnBrk="1" latinLnBrk="0" hangingPunct="1">
        <a:lnSpc>
          <a:spcPct val="90000"/>
        </a:lnSpc>
        <a:spcBef>
          <a:spcPts val="375"/>
        </a:spcBef>
        <a:buClr>
          <a:schemeClr val="bg1"/>
        </a:buClr>
        <a:buFont typeface="Arial" panose="020B0604020202020204" pitchFamily="34" charset="0"/>
        <a:buChar char="•"/>
        <a:defRPr sz="2000" b="0" i="0" kern="1200">
          <a:solidFill>
            <a:schemeClr val="bg1"/>
          </a:solidFill>
          <a:latin typeface="Avenir LT Std 35 Light" charset="0"/>
          <a:ea typeface="Avenir LT Std 35 Light" charset="0"/>
          <a:cs typeface="Avenir LT Std 35 Light" charset="0"/>
        </a:defRPr>
      </a:lvl2pPr>
      <a:lvl3pPr marL="857250" indent="-171450" algn="l" defTabSz="685800" rtl="0" eaLnBrk="1" latinLnBrk="0" hangingPunct="1">
        <a:lnSpc>
          <a:spcPct val="90000"/>
        </a:lnSpc>
        <a:spcBef>
          <a:spcPts val="375"/>
        </a:spcBef>
        <a:buClr>
          <a:schemeClr val="bg1"/>
        </a:buClr>
        <a:buFont typeface="Arial" panose="020B0604020202020204" pitchFamily="34" charset="0"/>
        <a:buChar char="•"/>
        <a:defRPr sz="1800" b="0" i="0" kern="1200">
          <a:solidFill>
            <a:schemeClr val="bg1"/>
          </a:solidFill>
          <a:latin typeface="Avenir LT Std 35 Light" charset="0"/>
          <a:ea typeface="Avenir LT Std 35 Light" charset="0"/>
          <a:cs typeface="Avenir LT Std 35 Light" charset="0"/>
        </a:defRPr>
      </a:lvl3pPr>
      <a:lvl4pPr marL="1200150" indent="-171450" algn="l" defTabSz="685800" rtl="0" eaLnBrk="1" latinLnBrk="0" hangingPunct="1">
        <a:lnSpc>
          <a:spcPct val="90000"/>
        </a:lnSpc>
        <a:spcBef>
          <a:spcPts val="375"/>
        </a:spcBef>
        <a:buClr>
          <a:schemeClr val="bg1"/>
        </a:buClr>
        <a:buFont typeface="Arial" panose="020B0604020202020204" pitchFamily="34" charset="0"/>
        <a:buChar char="•"/>
        <a:defRPr sz="1600" b="0" i="0" kern="1200">
          <a:solidFill>
            <a:schemeClr val="bg1"/>
          </a:solidFill>
          <a:latin typeface="Avenir LT Std 35 Light" charset="0"/>
          <a:ea typeface="Avenir LT Std 35 Light" charset="0"/>
          <a:cs typeface="Avenir LT Std 35 Light" charset="0"/>
        </a:defRPr>
      </a:lvl4pPr>
      <a:lvl5pPr marL="1543050" indent="-171450" algn="l" defTabSz="685800" rtl="0" eaLnBrk="1" latinLnBrk="0" hangingPunct="1">
        <a:lnSpc>
          <a:spcPct val="90000"/>
        </a:lnSpc>
        <a:spcBef>
          <a:spcPts val="375"/>
        </a:spcBef>
        <a:buClr>
          <a:schemeClr val="bg1"/>
        </a:buClr>
        <a:buFont typeface="Arial" panose="020B0604020202020204" pitchFamily="34" charset="0"/>
        <a:buChar char="•"/>
        <a:defRPr sz="1400" b="0" i="0" kern="1200">
          <a:solidFill>
            <a:schemeClr val="bg1"/>
          </a:solidFill>
          <a:latin typeface="Avenir LT Std 35 Light" charset="0"/>
          <a:ea typeface="Avenir LT Std 35 Light" charset="0"/>
          <a:cs typeface="Avenir LT Std 35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0.emf"/><Relationship Id="rId4" Type="http://schemas.openxmlformats.org/officeDocument/2006/relationships/image" Target="../media/image9.emf"/></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14.emf"/><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18.emf"/><Relationship Id="rId4" Type="http://schemas.openxmlformats.org/officeDocument/2006/relationships/image" Target="../media/image17.emf"/></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22.emf"/><Relationship Id="rId4" Type="http://schemas.openxmlformats.org/officeDocument/2006/relationships/image" Target="../media/image21.emf"/></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26.emf"/><Relationship Id="rId4" Type="http://schemas.openxmlformats.org/officeDocument/2006/relationships/image" Target="../media/image25.emf"/></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30.emf"/><Relationship Id="rId4" Type="http://schemas.openxmlformats.org/officeDocument/2006/relationships/image" Target="../media/image29.emf"/></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2.tif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4C333F-EB9E-8745-B0DD-DFB07E5B1B9C}"/>
              </a:ext>
            </a:extLst>
          </p:cNvPr>
          <p:cNvSpPr>
            <a:spLocks noGrp="1"/>
          </p:cNvSpPr>
          <p:nvPr>
            <p:ph idx="1"/>
          </p:nvPr>
        </p:nvSpPr>
        <p:spPr>
          <a:xfrm>
            <a:off x="0" y="1412240"/>
            <a:ext cx="9143999" cy="3958086"/>
          </a:xfrm>
        </p:spPr>
        <p:txBody>
          <a:bodyPr/>
          <a:lstStyle/>
          <a:p>
            <a:pPr marL="0" indent="0" algn="ctr">
              <a:buNone/>
            </a:pPr>
            <a:r>
              <a:rPr lang="en-US" sz="3600" b="1" dirty="0">
                <a:solidFill>
                  <a:srgbClr val="007B93"/>
                </a:solidFill>
              </a:rPr>
              <a:t>Helping Your Friends </a:t>
            </a:r>
          </a:p>
          <a:p>
            <a:pPr marL="0" indent="0" algn="ctr">
              <a:buNone/>
            </a:pPr>
            <a:r>
              <a:rPr lang="en-US" sz="3600" b="1" dirty="0">
                <a:solidFill>
                  <a:srgbClr val="007B93"/>
                </a:solidFill>
              </a:rPr>
              <a:t>Grow Toward Jesus</a:t>
            </a:r>
            <a:br>
              <a:rPr lang="en-US" dirty="0"/>
            </a:br>
            <a:r>
              <a:rPr lang="en-US" dirty="0"/>
              <a:t> </a:t>
            </a:r>
            <a:br>
              <a:rPr lang="en-US" dirty="0"/>
            </a:br>
            <a:r>
              <a:rPr lang="en-US" dirty="0"/>
              <a:t>The 5 Thresholds of Faith</a:t>
            </a:r>
            <a:br>
              <a:rPr lang="en-US" dirty="0"/>
            </a:br>
            <a:br>
              <a:rPr lang="en-US" dirty="0">
                <a:solidFill>
                  <a:srgbClr val="FF0000"/>
                </a:solidFill>
              </a:rPr>
            </a:br>
            <a:endParaRPr lang="en-US" dirty="0">
              <a:solidFill>
                <a:srgbClr val="007B93"/>
              </a:solidFill>
            </a:endParaRPr>
          </a:p>
        </p:txBody>
      </p:sp>
    </p:spTree>
    <p:extLst>
      <p:ext uri="{BB962C8B-B14F-4D97-AF65-F5344CB8AC3E}">
        <p14:creationId xmlns:p14="http://schemas.microsoft.com/office/powerpoint/2010/main" val="913044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41780A-1E69-4D44-979E-741663F2925B}"/>
              </a:ext>
            </a:extLst>
          </p:cNvPr>
          <p:cNvPicPr>
            <a:picLocks noChangeAspect="1"/>
          </p:cNvPicPr>
          <p:nvPr/>
        </p:nvPicPr>
        <p:blipFill>
          <a:blip r:embed="rId3"/>
          <a:stretch>
            <a:fillRect/>
          </a:stretch>
        </p:blipFill>
        <p:spPr>
          <a:xfrm>
            <a:off x="1092821" y="1502660"/>
            <a:ext cx="6551340" cy="2118103"/>
          </a:xfrm>
          <a:prstGeom prst="rect">
            <a:avLst/>
          </a:prstGeom>
        </p:spPr>
      </p:pic>
      <p:grpSp>
        <p:nvGrpSpPr>
          <p:cNvPr id="7" name="Group 6">
            <a:extLst>
              <a:ext uri="{FF2B5EF4-FFF2-40B4-BE49-F238E27FC236}">
                <a16:creationId xmlns:a16="http://schemas.microsoft.com/office/drawing/2014/main" id="{5C25E5E6-3FC0-3646-A7AB-31B61FA7212D}"/>
              </a:ext>
            </a:extLst>
          </p:cNvPr>
          <p:cNvGrpSpPr/>
          <p:nvPr/>
        </p:nvGrpSpPr>
        <p:grpSpPr>
          <a:xfrm>
            <a:off x="2891002" y="0"/>
            <a:ext cx="3638037" cy="4388003"/>
            <a:chOff x="2891002" y="0"/>
            <a:chExt cx="3638037" cy="4388003"/>
          </a:xfrm>
        </p:grpSpPr>
        <p:pic>
          <p:nvPicPr>
            <p:cNvPr id="3" name="Picture 2">
              <a:extLst>
                <a:ext uri="{FF2B5EF4-FFF2-40B4-BE49-F238E27FC236}">
                  <a16:creationId xmlns:a16="http://schemas.microsoft.com/office/drawing/2014/main" id="{A8F9BF80-CDA4-404B-970F-7EC19B6B0936}"/>
                </a:ext>
              </a:extLst>
            </p:cNvPr>
            <p:cNvPicPr>
              <a:picLocks noChangeAspect="1"/>
            </p:cNvPicPr>
            <p:nvPr/>
          </p:nvPicPr>
          <p:blipFill>
            <a:blip r:embed="rId4"/>
            <a:stretch>
              <a:fillRect/>
            </a:stretch>
          </p:blipFill>
          <p:spPr>
            <a:xfrm>
              <a:off x="2891002" y="707166"/>
              <a:ext cx="3638037" cy="3680837"/>
            </a:xfrm>
            <a:prstGeom prst="rect">
              <a:avLst/>
            </a:prstGeom>
          </p:spPr>
        </p:pic>
        <p:sp>
          <p:nvSpPr>
            <p:cNvPr id="9" name="Text Placeholder 2">
              <a:extLst>
                <a:ext uri="{FF2B5EF4-FFF2-40B4-BE49-F238E27FC236}">
                  <a16:creationId xmlns:a16="http://schemas.microsoft.com/office/drawing/2014/main" id="{C7AFDB42-E88D-764C-8A4D-A1049EE2DB84}"/>
                </a:ext>
              </a:extLst>
            </p:cNvPr>
            <p:cNvSpPr txBox="1">
              <a:spLocks/>
            </p:cNvSpPr>
            <p:nvPr/>
          </p:nvSpPr>
          <p:spPr>
            <a:xfrm>
              <a:off x="3738465" y="0"/>
              <a:ext cx="1663959" cy="1025067"/>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Clr>
                  <a:srgbClr val="E76127"/>
                </a:buClr>
                <a:buFont typeface="Arial" panose="020B0604020202020204" pitchFamily="34" charset="0"/>
                <a:buNone/>
                <a:defRPr sz="1800" b="1" i="0" kern="1200">
                  <a:solidFill>
                    <a:srgbClr val="5F5F5F"/>
                  </a:solidFill>
                  <a:latin typeface="Avenir LT Std 35 Light" charset="0"/>
                  <a:ea typeface="Avenir LT Std 35 Light" charset="0"/>
                  <a:cs typeface="Avenir LT Std 35 Light" charset="0"/>
                </a:defRPr>
              </a:lvl1pPr>
              <a:lvl2pPr marL="342900" indent="0" algn="l" defTabSz="685800" rtl="0" eaLnBrk="1" latinLnBrk="0" hangingPunct="1">
                <a:lnSpc>
                  <a:spcPct val="90000"/>
                </a:lnSpc>
                <a:spcBef>
                  <a:spcPts val="375"/>
                </a:spcBef>
                <a:buClr>
                  <a:srgbClr val="E76127"/>
                </a:buClr>
                <a:buFont typeface="Arial" panose="020B0604020202020204" pitchFamily="34" charset="0"/>
                <a:buNone/>
                <a:defRPr sz="1500" b="1" i="0" kern="1200">
                  <a:solidFill>
                    <a:srgbClr val="5F5F5F"/>
                  </a:solidFill>
                  <a:latin typeface="Avenir LT Std 35 Light" charset="0"/>
                  <a:ea typeface="Avenir LT Std 35 Light" charset="0"/>
                  <a:cs typeface="Avenir LT Std 35 Light" charset="0"/>
                </a:defRPr>
              </a:lvl2pPr>
              <a:lvl3pPr marL="685800" indent="0" algn="l" defTabSz="685800" rtl="0" eaLnBrk="1" latinLnBrk="0" hangingPunct="1">
                <a:lnSpc>
                  <a:spcPct val="90000"/>
                </a:lnSpc>
                <a:spcBef>
                  <a:spcPts val="375"/>
                </a:spcBef>
                <a:buClr>
                  <a:srgbClr val="E76127"/>
                </a:buClr>
                <a:buFont typeface="Arial" panose="020B0604020202020204" pitchFamily="34" charset="0"/>
                <a:buNone/>
                <a:defRPr sz="1350" b="1" i="0" kern="1200">
                  <a:solidFill>
                    <a:srgbClr val="5F5F5F"/>
                  </a:solidFill>
                  <a:latin typeface="Avenir LT Std 35 Light" charset="0"/>
                  <a:ea typeface="Avenir LT Std 35 Light" charset="0"/>
                  <a:cs typeface="Avenir LT Std 35 Light" charset="0"/>
                </a:defRPr>
              </a:lvl3pPr>
              <a:lvl4pPr marL="10287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4pPr>
              <a:lvl5pPr marL="13716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lgn="ctr"/>
              <a:r>
                <a:rPr lang="en-US" sz="2400" dirty="0"/>
                <a:t>Distrust</a:t>
              </a:r>
            </a:p>
          </p:txBody>
        </p:sp>
      </p:grpSp>
      <p:grpSp>
        <p:nvGrpSpPr>
          <p:cNvPr id="15" name="Group 14">
            <a:extLst>
              <a:ext uri="{FF2B5EF4-FFF2-40B4-BE49-F238E27FC236}">
                <a16:creationId xmlns:a16="http://schemas.microsoft.com/office/drawing/2014/main" id="{53BA68D7-503F-5C4E-BF90-98FD9041C73A}"/>
              </a:ext>
            </a:extLst>
          </p:cNvPr>
          <p:cNvGrpSpPr/>
          <p:nvPr/>
        </p:nvGrpSpPr>
        <p:grpSpPr>
          <a:xfrm>
            <a:off x="30378" y="1639229"/>
            <a:ext cx="1663959" cy="1926875"/>
            <a:chOff x="30378" y="1639229"/>
            <a:chExt cx="1663959" cy="1926875"/>
          </a:xfrm>
        </p:grpSpPr>
        <p:pic>
          <p:nvPicPr>
            <p:cNvPr id="13" name="Picture 12">
              <a:extLst>
                <a:ext uri="{FF2B5EF4-FFF2-40B4-BE49-F238E27FC236}">
                  <a16:creationId xmlns:a16="http://schemas.microsoft.com/office/drawing/2014/main" id="{571DF23A-635A-914D-BCA7-475EF14D6FB9}"/>
                </a:ext>
              </a:extLst>
            </p:cNvPr>
            <p:cNvPicPr>
              <a:picLocks noChangeAspect="1"/>
            </p:cNvPicPr>
            <p:nvPr/>
          </p:nvPicPr>
          <p:blipFill>
            <a:blip r:embed="rId4"/>
            <a:stretch>
              <a:fillRect/>
            </a:stretch>
          </p:blipFill>
          <p:spPr>
            <a:xfrm>
              <a:off x="105055" y="1639229"/>
              <a:ext cx="1581595" cy="1600201"/>
            </a:xfrm>
            <a:prstGeom prst="rect">
              <a:avLst/>
            </a:prstGeom>
          </p:spPr>
        </p:pic>
        <p:sp>
          <p:nvSpPr>
            <p:cNvPr id="14" name="Text Placeholder 2">
              <a:extLst>
                <a:ext uri="{FF2B5EF4-FFF2-40B4-BE49-F238E27FC236}">
                  <a16:creationId xmlns:a16="http://schemas.microsoft.com/office/drawing/2014/main" id="{C9B058A1-6773-424F-9D97-10B14D8FCE2C}"/>
                </a:ext>
              </a:extLst>
            </p:cNvPr>
            <p:cNvSpPr txBox="1">
              <a:spLocks/>
            </p:cNvSpPr>
            <p:nvPr/>
          </p:nvSpPr>
          <p:spPr>
            <a:xfrm>
              <a:off x="30378" y="2948170"/>
              <a:ext cx="1663959" cy="617934"/>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Clr>
                  <a:srgbClr val="E76127"/>
                </a:buClr>
                <a:buFont typeface="Arial" panose="020B0604020202020204" pitchFamily="34" charset="0"/>
                <a:buNone/>
                <a:defRPr sz="1800" b="1" i="0" kern="1200">
                  <a:solidFill>
                    <a:srgbClr val="5F5F5F"/>
                  </a:solidFill>
                  <a:latin typeface="Avenir LT Std 35 Light" charset="0"/>
                  <a:ea typeface="Avenir LT Std 35 Light" charset="0"/>
                  <a:cs typeface="Avenir LT Std 35 Light" charset="0"/>
                </a:defRPr>
              </a:lvl1pPr>
              <a:lvl2pPr marL="342900" indent="0" algn="l" defTabSz="685800" rtl="0" eaLnBrk="1" latinLnBrk="0" hangingPunct="1">
                <a:lnSpc>
                  <a:spcPct val="90000"/>
                </a:lnSpc>
                <a:spcBef>
                  <a:spcPts val="375"/>
                </a:spcBef>
                <a:buClr>
                  <a:srgbClr val="E76127"/>
                </a:buClr>
                <a:buFont typeface="Arial" panose="020B0604020202020204" pitchFamily="34" charset="0"/>
                <a:buNone/>
                <a:defRPr sz="1500" b="1" i="0" kern="1200">
                  <a:solidFill>
                    <a:srgbClr val="5F5F5F"/>
                  </a:solidFill>
                  <a:latin typeface="Avenir LT Std 35 Light" charset="0"/>
                  <a:ea typeface="Avenir LT Std 35 Light" charset="0"/>
                  <a:cs typeface="Avenir LT Std 35 Light" charset="0"/>
                </a:defRPr>
              </a:lvl2pPr>
              <a:lvl3pPr marL="685800" indent="0" algn="l" defTabSz="685800" rtl="0" eaLnBrk="1" latinLnBrk="0" hangingPunct="1">
                <a:lnSpc>
                  <a:spcPct val="90000"/>
                </a:lnSpc>
                <a:spcBef>
                  <a:spcPts val="375"/>
                </a:spcBef>
                <a:buClr>
                  <a:srgbClr val="E76127"/>
                </a:buClr>
                <a:buFont typeface="Arial" panose="020B0604020202020204" pitchFamily="34" charset="0"/>
                <a:buNone/>
                <a:defRPr sz="1350" b="1" i="0" kern="1200">
                  <a:solidFill>
                    <a:srgbClr val="5F5F5F"/>
                  </a:solidFill>
                  <a:latin typeface="Avenir LT Std 35 Light" charset="0"/>
                  <a:ea typeface="Avenir LT Std 35 Light" charset="0"/>
                  <a:cs typeface="Avenir LT Std 35 Light" charset="0"/>
                </a:defRPr>
              </a:lvl3pPr>
              <a:lvl4pPr marL="10287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4pPr>
              <a:lvl5pPr marL="13716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lgn="ctr"/>
              <a:r>
                <a:rPr lang="en-US" sz="2400" dirty="0"/>
                <a:t>Distrust</a:t>
              </a:r>
            </a:p>
          </p:txBody>
        </p:sp>
      </p:grpSp>
      <p:grpSp>
        <p:nvGrpSpPr>
          <p:cNvPr id="21" name="Group 20">
            <a:extLst>
              <a:ext uri="{FF2B5EF4-FFF2-40B4-BE49-F238E27FC236}">
                <a16:creationId xmlns:a16="http://schemas.microsoft.com/office/drawing/2014/main" id="{84BF3457-6903-0A44-B375-BF3495FD6787}"/>
              </a:ext>
            </a:extLst>
          </p:cNvPr>
          <p:cNvGrpSpPr/>
          <p:nvPr/>
        </p:nvGrpSpPr>
        <p:grpSpPr>
          <a:xfrm>
            <a:off x="7337502" y="1833821"/>
            <a:ext cx="1599969" cy="1523846"/>
            <a:chOff x="7337502" y="1833821"/>
            <a:chExt cx="1599969" cy="1523846"/>
          </a:xfrm>
        </p:grpSpPr>
        <p:sp>
          <p:nvSpPr>
            <p:cNvPr id="18" name="Text Placeholder 4">
              <a:extLst>
                <a:ext uri="{FF2B5EF4-FFF2-40B4-BE49-F238E27FC236}">
                  <a16:creationId xmlns:a16="http://schemas.microsoft.com/office/drawing/2014/main" id="{3F7A0AB3-B647-4A41-9590-89EAD3D0EA5C}"/>
                </a:ext>
              </a:extLst>
            </p:cNvPr>
            <p:cNvSpPr txBox="1">
              <a:spLocks/>
            </p:cNvSpPr>
            <p:nvPr/>
          </p:nvSpPr>
          <p:spPr>
            <a:xfrm>
              <a:off x="7367239" y="2739733"/>
              <a:ext cx="1461796" cy="617934"/>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Clr>
                  <a:srgbClr val="E76127"/>
                </a:buClr>
                <a:buFont typeface="Arial" panose="020B0604020202020204" pitchFamily="34" charset="0"/>
                <a:buNone/>
                <a:defRPr sz="1800" b="1" i="0" kern="1200">
                  <a:solidFill>
                    <a:srgbClr val="5F5F5F"/>
                  </a:solidFill>
                  <a:latin typeface="Avenir LT Std 35 Light" charset="0"/>
                  <a:ea typeface="Avenir LT Std 35 Light" charset="0"/>
                  <a:cs typeface="Avenir LT Std 35 Light" charset="0"/>
                </a:defRPr>
              </a:lvl1pPr>
              <a:lvl2pPr marL="342900" indent="0" algn="l" defTabSz="685800" rtl="0" eaLnBrk="1" latinLnBrk="0" hangingPunct="1">
                <a:lnSpc>
                  <a:spcPct val="90000"/>
                </a:lnSpc>
                <a:spcBef>
                  <a:spcPts val="375"/>
                </a:spcBef>
                <a:buClr>
                  <a:srgbClr val="E76127"/>
                </a:buClr>
                <a:buFont typeface="Arial" panose="020B0604020202020204" pitchFamily="34" charset="0"/>
                <a:buNone/>
                <a:defRPr sz="1500" b="1" i="0" kern="1200">
                  <a:solidFill>
                    <a:srgbClr val="5F5F5F"/>
                  </a:solidFill>
                  <a:latin typeface="Avenir LT Std 35 Light" charset="0"/>
                  <a:ea typeface="Avenir LT Std 35 Light" charset="0"/>
                  <a:cs typeface="Avenir LT Std 35 Light" charset="0"/>
                </a:defRPr>
              </a:lvl2pPr>
              <a:lvl3pPr marL="685800" indent="0" algn="l" defTabSz="685800" rtl="0" eaLnBrk="1" latinLnBrk="0" hangingPunct="1">
                <a:lnSpc>
                  <a:spcPct val="90000"/>
                </a:lnSpc>
                <a:spcBef>
                  <a:spcPts val="375"/>
                </a:spcBef>
                <a:buClr>
                  <a:srgbClr val="E76127"/>
                </a:buClr>
                <a:buFont typeface="Arial" panose="020B0604020202020204" pitchFamily="34" charset="0"/>
                <a:buNone/>
                <a:defRPr sz="1350" b="1" i="0" kern="1200">
                  <a:solidFill>
                    <a:srgbClr val="5F5F5F"/>
                  </a:solidFill>
                  <a:latin typeface="Avenir LT Std 35 Light" charset="0"/>
                  <a:ea typeface="Avenir LT Std 35 Light" charset="0"/>
                  <a:cs typeface="Avenir LT Std 35 Light" charset="0"/>
                </a:defRPr>
              </a:lvl3pPr>
              <a:lvl4pPr marL="10287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4pPr>
              <a:lvl5pPr marL="13716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lgn="ctr"/>
              <a:r>
                <a:rPr lang="en-US" sz="2400" dirty="0"/>
                <a:t>Trust</a:t>
              </a:r>
            </a:p>
          </p:txBody>
        </p:sp>
        <p:pic>
          <p:nvPicPr>
            <p:cNvPr id="17" name="Picture 16">
              <a:extLst>
                <a:ext uri="{FF2B5EF4-FFF2-40B4-BE49-F238E27FC236}">
                  <a16:creationId xmlns:a16="http://schemas.microsoft.com/office/drawing/2014/main" id="{04103719-6AE9-884B-841C-35170F8B846E}"/>
                </a:ext>
              </a:extLst>
            </p:cNvPr>
            <p:cNvPicPr>
              <a:picLocks noChangeAspect="1"/>
            </p:cNvPicPr>
            <p:nvPr/>
          </p:nvPicPr>
          <p:blipFill>
            <a:blip r:embed="rId5"/>
            <a:stretch>
              <a:fillRect/>
            </a:stretch>
          </p:blipFill>
          <p:spPr>
            <a:xfrm>
              <a:off x="7337502" y="1833821"/>
              <a:ext cx="1599969" cy="1335896"/>
            </a:xfrm>
            <a:prstGeom prst="rect">
              <a:avLst/>
            </a:prstGeom>
          </p:spPr>
        </p:pic>
      </p:grpSp>
    </p:spTree>
    <p:extLst>
      <p:ext uri="{BB962C8B-B14F-4D97-AF65-F5344CB8AC3E}">
        <p14:creationId xmlns:p14="http://schemas.microsoft.com/office/powerpoint/2010/main" val="2969074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0-ppt_w/2"/>
                                          </p:val>
                                        </p:tav>
                                      </p:tavLst>
                                    </p:anim>
                                    <p:anim calcmode="lin" valueType="num">
                                      <p:cBhvr additive="base">
                                        <p:cTn id="7" dur="500"/>
                                        <p:tgtEl>
                                          <p:spTgt spid="7"/>
                                        </p:tgtEl>
                                        <p:attrNameLst>
                                          <p:attrName>ppt_y</p:attrName>
                                        </p:attrNameLst>
                                      </p:cBhvr>
                                      <p:tavLst>
                                        <p:tav tm="0">
                                          <p:val>
                                            <p:strVal val="ppt_y"/>
                                          </p:val>
                                        </p:tav>
                                        <p:tav tm="100000">
                                          <p:val>
                                            <p:strVal val="ppt_y"/>
                                          </p:val>
                                        </p:tav>
                                      </p:tavLst>
                                    </p:anim>
                                    <p:set>
                                      <p:cBhvr>
                                        <p:cTn id="8" dur="1" fill="hold">
                                          <p:stCondLst>
                                            <p:cond delay="499"/>
                                          </p:stCondLst>
                                        </p:cTn>
                                        <p:tgtEl>
                                          <p:spTgt spid="7"/>
                                        </p:tgtEl>
                                        <p:attrNameLst>
                                          <p:attrName>style.visibility</p:attrName>
                                        </p:attrNameLst>
                                      </p:cBhvr>
                                      <p:to>
                                        <p:strVal val="hidden"/>
                                      </p:to>
                                    </p:set>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1+#ppt_w/2"/>
                                          </p:val>
                                        </p:tav>
                                        <p:tav tm="100000">
                                          <p:val>
                                            <p:strVal val="#ppt_x"/>
                                          </p:val>
                                        </p:tav>
                                      </p:tavLst>
                                    </p:anim>
                                    <p:anim calcmode="lin" valueType="num">
                                      <p:cBhvr additive="base">
                                        <p:cTn id="19"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4C333F-EB9E-8745-B0DD-DFB07E5B1B9C}"/>
              </a:ext>
            </a:extLst>
          </p:cNvPr>
          <p:cNvSpPr>
            <a:spLocks noGrp="1"/>
          </p:cNvSpPr>
          <p:nvPr>
            <p:ph idx="1"/>
          </p:nvPr>
        </p:nvSpPr>
        <p:spPr>
          <a:xfrm>
            <a:off x="0" y="2456548"/>
            <a:ext cx="9143999" cy="2680098"/>
          </a:xfrm>
        </p:spPr>
        <p:txBody>
          <a:bodyPr/>
          <a:lstStyle/>
          <a:p>
            <a:pPr marL="0" indent="0" algn="ctr">
              <a:buNone/>
            </a:pPr>
            <a:r>
              <a:rPr lang="en-US" dirty="0"/>
              <a:t>Why don’t people </a:t>
            </a:r>
            <a:br>
              <a:rPr lang="en-US" dirty="0"/>
            </a:br>
            <a:r>
              <a:rPr lang="en-US" dirty="0"/>
              <a:t>automatically trust Christians today? </a:t>
            </a:r>
            <a:br>
              <a:rPr lang="en-US" dirty="0"/>
            </a:br>
            <a:br>
              <a:rPr lang="en-US" dirty="0">
                <a:solidFill>
                  <a:srgbClr val="FF0000"/>
                </a:solidFill>
              </a:rPr>
            </a:br>
            <a:r>
              <a:rPr lang="en-US" b="1" i="1" dirty="0">
                <a:solidFill>
                  <a:srgbClr val="007B93"/>
                </a:solidFill>
                <a:latin typeface="Avenir LT Std 35 Light Oblique" charset="0"/>
                <a:ea typeface="Avenir LT Std 35 Light Oblique" charset="0"/>
                <a:cs typeface="Avenir LT Std 35 Light Oblique" charset="0"/>
              </a:rPr>
              <a:t>What hobbies can you share with others?</a:t>
            </a:r>
          </a:p>
          <a:p>
            <a:pPr marL="0" indent="0" algn="ctr">
              <a:buNone/>
            </a:pPr>
            <a:endParaRPr lang="en-US" dirty="0">
              <a:solidFill>
                <a:srgbClr val="007B93"/>
              </a:solidFill>
            </a:endParaRPr>
          </a:p>
        </p:txBody>
      </p:sp>
      <p:pic>
        <p:nvPicPr>
          <p:cNvPr id="5" name="Picture 4" descr="A picture containing plate&#10;&#10;Description automatically generated">
            <a:extLst>
              <a:ext uri="{FF2B5EF4-FFF2-40B4-BE49-F238E27FC236}">
                <a16:creationId xmlns:a16="http://schemas.microsoft.com/office/drawing/2014/main" id="{6BBEBDDE-D996-A944-A475-838FD1EBA724}"/>
              </a:ext>
            </a:extLst>
          </p:cNvPr>
          <p:cNvPicPr>
            <a:picLocks noChangeAspect="1"/>
          </p:cNvPicPr>
          <p:nvPr/>
        </p:nvPicPr>
        <p:blipFill>
          <a:blip r:embed="rId3"/>
          <a:stretch>
            <a:fillRect/>
          </a:stretch>
        </p:blipFill>
        <p:spPr>
          <a:xfrm>
            <a:off x="3476625" y="1069073"/>
            <a:ext cx="2171700" cy="1193800"/>
          </a:xfrm>
          <a:prstGeom prst="rect">
            <a:avLst/>
          </a:prstGeom>
        </p:spPr>
      </p:pic>
    </p:spTree>
    <p:extLst>
      <p:ext uri="{BB962C8B-B14F-4D97-AF65-F5344CB8AC3E}">
        <p14:creationId xmlns:p14="http://schemas.microsoft.com/office/powerpoint/2010/main" val="3037483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CF1C507-AB2A-A840-A47A-250155C33B19}"/>
              </a:ext>
            </a:extLst>
          </p:cNvPr>
          <p:cNvGrpSpPr/>
          <p:nvPr/>
        </p:nvGrpSpPr>
        <p:grpSpPr>
          <a:xfrm>
            <a:off x="2439885" y="0"/>
            <a:ext cx="4418116" cy="4790368"/>
            <a:chOff x="2439885" y="0"/>
            <a:chExt cx="4418116" cy="4790368"/>
          </a:xfrm>
        </p:grpSpPr>
        <p:pic>
          <p:nvPicPr>
            <p:cNvPr id="2" name="Picture 1">
              <a:extLst>
                <a:ext uri="{FF2B5EF4-FFF2-40B4-BE49-F238E27FC236}">
                  <a16:creationId xmlns:a16="http://schemas.microsoft.com/office/drawing/2014/main" id="{6E32F78B-A126-A246-8BB8-7952B79DCEE4}"/>
                </a:ext>
              </a:extLst>
            </p:cNvPr>
            <p:cNvPicPr>
              <a:picLocks noChangeAspect="1"/>
            </p:cNvPicPr>
            <p:nvPr/>
          </p:nvPicPr>
          <p:blipFill>
            <a:blip r:embed="rId3"/>
            <a:stretch>
              <a:fillRect/>
            </a:stretch>
          </p:blipFill>
          <p:spPr>
            <a:xfrm>
              <a:off x="2439885" y="320274"/>
              <a:ext cx="4418116" cy="4470094"/>
            </a:xfrm>
            <a:prstGeom prst="rect">
              <a:avLst/>
            </a:prstGeom>
          </p:spPr>
        </p:pic>
        <p:sp>
          <p:nvSpPr>
            <p:cNvPr id="12" name="Text Placeholder 2">
              <a:extLst>
                <a:ext uri="{FF2B5EF4-FFF2-40B4-BE49-F238E27FC236}">
                  <a16:creationId xmlns:a16="http://schemas.microsoft.com/office/drawing/2014/main" id="{6C9B466D-FC34-8449-BBC5-120A430C03C3}"/>
                </a:ext>
              </a:extLst>
            </p:cNvPr>
            <p:cNvSpPr txBox="1">
              <a:spLocks/>
            </p:cNvSpPr>
            <p:nvPr/>
          </p:nvSpPr>
          <p:spPr>
            <a:xfrm>
              <a:off x="3738465" y="0"/>
              <a:ext cx="1663959" cy="1025067"/>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Clr>
                  <a:srgbClr val="E76127"/>
                </a:buClr>
                <a:buFont typeface="Arial" panose="020B0604020202020204" pitchFamily="34" charset="0"/>
                <a:buNone/>
                <a:defRPr sz="1800" b="1" i="0" kern="1200">
                  <a:solidFill>
                    <a:srgbClr val="5F5F5F"/>
                  </a:solidFill>
                  <a:latin typeface="Avenir LT Std 35 Light" charset="0"/>
                  <a:ea typeface="Avenir LT Std 35 Light" charset="0"/>
                  <a:cs typeface="Avenir LT Std 35 Light" charset="0"/>
                </a:defRPr>
              </a:lvl1pPr>
              <a:lvl2pPr marL="342900" indent="0" algn="l" defTabSz="685800" rtl="0" eaLnBrk="1" latinLnBrk="0" hangingPunct="1">
                <a:lnSpc>
                  <a:spcPct val="90000"/>
                </a:lnSpc>
                <a:spcBef>
                  <a:spcPts val="375"/>
                </a:spcBef>
                <a:buClr>
                  <a:srgbClr val="E76127"/>
                </a:buClr>
                <a:buFont typeface="Arial" panose="020B0604020202020204" pitchFamily="34" charset="0"/>
                <a:buNone/>
                <a:defRPr sz="1500" b="1" i="0" kern="1200">
                  <a:solidFill>
                    <a:srgbClr val="5F5F5F"/>
                  </a:solidFill>
                  <a:latin typeface="Avenir LT Std 35 Light" charset="0"/>
                  <a:ea typeface="Avenir LT Std 35 Light" charset="0"/>
                  <a:cs typeface="Avenir LT Std 35 Light" charset="0"/>
                </a:defRPr>
              </a:lvl2pPr>
              <a:lvl3pPr marL="685800" indent="0" algn="l" defTabSz="685800" rtl="0" eaLnBrk="1" latinLnBrk="0" hangingPunct="1">
                <a:lnSpc>
                  <a:spcPct val="90000"/>
                </a:lnSpc>
                <a:spcBef>
                  <a:spcPts val="375"/>
                </a:spcBef>
                <a:buClr>
                  <a:srgbClr val="E76127"/>
                </a:buClr>
                <a:buFont typeface="Arial" panose="020B0604020202020204" pitchFamily="34" charset="0"/>
                <a:buNone/>
                <a:defRPr sz="1350" b="1" i="0" kern="1200">
                  <a:solidFill>
                    <a:srgbClr val="5F5F5F"/>
                  </a:solidFill>
                  <a:latin typeface="Avenir LT Std 35 Light" charset="0"/>
                  <a:ea typeface="Avenir LT Std 35 Light" charset="0"/>
                  <a:cs typeface="Avenir LT Std 35 Light" charset="0"/>
                </a:defRPr>
              </a:lvl3pPr>
              <a:lvl4pPr marL="10287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4pPr>
              <a:lvl5pPr marL="13716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lgn="ctr"/>
              <a:r>
                <a:rPr lang="en-US" sz="2400" dirty="0"/>
                <a:t>Indifferent</a:t>
              </a:r>
            </a:p>
          </p:txBody>
        </p:sp>
      </p:grpSp>
      <p:grpSp>
        <p:nvGrpSpPr>
          <p:cNvPr id="3" name="Group 2">
            <a:extLst>
              <a:ext uri="{FF2B5EF4-FFF2-40B4-BE49-F238E27FC236}">
                <a16:creationId xmlns:a16="http://schemas.microsoft.com/office/drawing/2014/main" id="{DBFF82B6-3172-0F4A-9DE6-2BC21AB7BD76}"/>
              </a:ext>
            </a:extLst>
          </p:cNvPr>
          <p:cNvGrpSpPr/>
          <p:nvPr/>
        </p:nvGrpSpPr>
        <p:grpSpPr>
          <a:xfrm>
            <a:off x="139961" y="1501252"/>
            <a:ext cx="1982265" cy="2061374"/>
            <a:chOff x="139961" y="1501252"/>
            <a:chExt cx="1982265" cy="2061374"/>
          </a:xfrm>
        </p:grpSpPr>
        <p:pic>
          <p:nvPicPr>
            <p:cNvPr id="17" name="Picture 16">
              <a:extLst>
                <a:ext uri="{FF2B5EF4-FFF2-40B4-BE49-F238E27FC236}">
                  <a16:creationId xmlns:a16="http://schemas.microsoft.com/office/drawing/2014/main" id="{A2B5DFA5-B429-5947-90C4-15A38F854480}"/>
                </a:ext>
              </a:extLst>
            </p:cNvPr>
            <p:cNvPicPr>
              <a:picLocks noChangeAspect="1"/>
            </p:cNvPicPr>
            <p:nvPr/>
          </p:nvPicPr>
          <p:blipFill>
            <a:blip r:embed="rId3"/>
            <a:stretch>
              <a:fillRect/>
            </a:stretch>
          </p:blipFill>
          <p:spPr>
            <a:xfrm>
              <a:off x="210749" y="1501252"/>
              <a:ext cx="1911477" cy="1933965"/>
            </a:xfrm>
            <a:prstGeom prst="rect">
              <a:avLst/>
            </a:prstGeom>
          </p:spPr>
        </p:pic>
        <p:sp>
          <p:nvSpPr>
            <p:cNvPr id="8" name="Text Placeholder 2">
              <a:extLst>
                <a:ext uri="{FF2B5EF4-FFF2-40B4-BE49-F238E27FC236}">
                  <a16:creationId xmlns:a16="http://schemas.microsoft.com/office/drawing/2014/main" id="{48188F95-BF5F-BF41-B36A-BC41E0D47262}"/>
                </a:ext>
              </a:extLst>
            </p:cNvPr>
            <p:cNvSpPr txBox="1">
              <a:spLocks/>
            </p:cNvSpPr>
            <p:nvPr/>
          </p:nvSpPr>
          <p:spPr>
            <a:xfrm>
              <a:off x="139961" y="2944692"/>
              <a:ext cx="1909665" cy="617934"/>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Clr>
                  <a:srgbClr val="E76127"/>
                </a:buClr>
                <a:buFont typeface="Arial" panose="020B0604020202020204" pitchFamily="34" charset="0"/>
                <a:buNone/>
                <a:defRPr sz="1800" b="1" i="0" kern="1200">
                  <a:solidFill>
                    <a:srgbClr val="5F5F5F"/>
                  </a:solidFill>
                  <a:latin typeface="Avenir LT Std 35 Light" charset="0"/>
                  <a:ea typeface="Avenir LT Std 35 Light" charset="0"/>
                  <a:cs typeface="Avenir LT Std 35 Light" charset="0"/>
                </a:defRPr>
              </a:lvl1pPr>
              <a:lvl2pPr marL="342900" indent="0" algn="l" defTabSz="685800" rtl="0" eaLnBrk="1" latinLnBrk="0" hangingPunct="1">
                <a:lnSpc>
                  <a:spcPct val="90000"/>
                </a:lnSpc>
                <a:spcBef>
                  <a:spcPts val="375"/>
                </a:spcBef>
                <a:buClr>
                  <a:srgbClr val="E76127"/>
                </a:buClr>
                <a:buFont typeface="Arial" panose="020B0604020202020204" pitchFamily="34" charset="0"/>
                <a:buNone/>
                <a:defRPr sz="1500" b="1" i="0" kern="1200">
                  <a:solidFill>
                    <a:srgbClr val="5F5F5F"/>
                  </a:solidFill>
                  <a:latin typeface="Avenir LT Std 35 Light" charset="0"/>
                  <a:ea typeface="Avenir LT Std 35 Light" charset="0"/>
                  <a:cs typeface="Avenir LT Std 35 Light" charset="0"/>
                </a:defRPr>
              </a:lvl2pPr>
              <a:lvl3pPr marL="685800" indent="0" algn="l" defTabSz="685800" rtl="0" eaLnBrk="1" latinLnBrk="0" hangingPunct="1">
                <a:lnSpc>
                  <a:spcPct val="90000"/>
                </a:lnSpc>
                <a:spcBef>
                  <a:spcPts val="375"/>
                </a:spcBef>
                <a:buClr>
                  <a:srgbClr val="E76127"/>
                </a:buClr>
                <a:buFont typeface="Arial" panose="020B0604020202020204" pitchFamily="34" charset="0"/>
                <a:buNone/>
                <a:defRPr sz="1350" b="1" i="0" kern="1200">
                  <a:solidFill>
                    <a:srgbClr val="5F5F5F"/>
                  </a:solidFill>
                  <a:latin typeface="Avenir LT Std 35 Light" charset="0"/>
                  <a:ea typeface="Avenir LT Std 35 Light" charset="0"/>
                  <a:cs typeface="Avenir LT Std 35 Light" charset="0"/>
                </a:defRPr>
              </a:lvl3pPr>
              <a:lvl4pPr marL="10287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4pPr>
              <a:lvl5pPr marL="13716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lgn="ctr"/>
              <a:r>
                <a:rPr lang="en-US" sz="2400" dirty="0"/>
                <a:t>Indifferent</a:t>
              </a:r>
            </a:p>
          </p:txBody>
        </p:sp>
      </p:grpSp>
      <p:grpSp>
        <p:nvGrpSpPr>
          <p:cNvPr id="7" name="Group 6">
            <a:extLst>
              <a:ext uri="{FF2B5EF4-FFF2-40B4-BE49-F238E27FC236}">
                <a16:creationId xmlns:a16="http://schemas.microsoft.com/office/drawing/2014/main" id="{11D29A74-D804-1E49-BAA6-40F18E45AAC2}"/>
              </a:ext>
            </a:extLst>
          </p:cNvPr>
          <p:cNvGrpSpPr/>
          <p:nvPr/>
        </p:nvGrpSpPr>
        <p:grpSpPr>
          <a:xfrm>
            <a:off x="7147248" y="1289232"/>
            <a:ext cx="1996752" cy="2265622"/>
            <a:chOff x="7147248" y="1289232"/>
            <a:chExt cx="1996752" cy="2265622"/>
          </a:xfrm>
        </p:grpSpPr>
        <p:pic>
          <p:nvPicPr>
            <p:cNvPr id="5" name="Picture 4">
              <a:extLst>
                <a:ext uri="{FF2B5EF4-FFF2-40B4-BE49-F238E27FC236}">
                  <a16:creationId xmlns:a16="http://schemas.microsoft.com/office/drawing/2014/main" id="{D3E19779-FEE2-D746-B068-8F6310E9C691}"/>
                </a:ext>
              </a:extLst>
            </p:cNvPr>
            <p:cNvPicPr>
              <a:picLocks noChangeAspect="1"/>
            </p:cNvPicPr>
            <p:nvPr/>
          </p:nvPicPr>
          <p:blipFill>
            <a:blip r:embed="rId4"/>
            <a:stretch>
              <a:fillRect/>
            </a:stretch>
          </p:blipFill>
          <p:spPr>
            <a:xfrm>
              <a:off x="7150764" y="1289232"/>
              <a:ext cx="1993236" cy="2016686"/>
            </a:xfrm>
            <a:prstGeom prst="rect">
              <a:avLst/>
            </a:prstGeom>
          </p:spPr>
        </p:pic>
        <p:sp>
          <p:nvSpPr>
            <p:cNvPr id="18" name="Text Placeholder 4">
              <a:extLst>
                <a:ext uri="{FF2B5EF4-FFF2-40B4-BE49-F238E27FC236}">
                  <a16:creationId xmlns:a16="http://schemas.microsoft.com/office/drawing/2014/main" id="{41DC2F6F-18B3-2A43-AACD-48B06311B566}"/>
                </a:ext>
              </a:extLst>
            </p:cNvPr>
            <p:cNvSpPr txBox="1">
              <a:spLocks/>
            </p:cNvSpPr>
            <p:nvPr/>
          </p:nvSpPr>
          <p:spPr>
            <a:xfrm>
              <a:off x="7147248" y="2936920"/>
              <a:ext cx="1934547" cy="617934"/>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Clr>
                  <a:srgbClr val="E76127"/>
                </a:buClr>
                <a:buFont typeface="Arial" panose="020B0604020202020204" pitchFamily="34" charset="0"/>
                <a:buNone/>
                <a:defRPr sz="1800" b="1" i="0" kern="1200">
                  <a:solidFill>
                    <a:srgbClr val="5F5F5F"/>
                  </a:solidFill>
                  <a:latin typeface="Avenir LT Std 35 Light" charset="0"/>
                  <a:ea typeface="Avenir LT Std 35 Light" charset="0"/>
                  <a:cs typeface="Avenir LT Std 35 Light" charset="0"/>
                </a:defRPr>
              </a:lvl1pPr>
              <a:lvl2pPr marL="342900" indent="0" algn="l" defTabSz="685800" rtl="0" eaLnBrk="1" latinLnBrk="0" hangingPunct="1">
                <a:lnSpc>
                  <a:spcPct val="90000"/>
                </a:lnSpc>
                <a:spcBef>
                  <a:spcPts val="375"/>
                </a:spcBef>
                <a:buClr>
                  <a:srgbClr val="E76127"/>
                </a:buClr>
                <a:buFont typeface="Arial" panose="020B0604020202020204" pitchFamily="34" charset="0"/>
                <a:buNone/>
                <a:defRPr sz="1500" b="1" i="0" kern="1200">
                  <a:solidFill>
                    <a:srgbClr val="5F5F5F"/>
                  </a:solidFill>
                  <a:latin typeface="Avenir LT Std 35 Light" charset="0"/>
                  <a:ea typeface="Avenir LT Std 35 Light" charset="0"/>
                  <a:cs typeface="Avenir LT Std 35 Light" charset="0"/>
                </a:defRPr>
              </a:lvl2pPr>
              <a:lvl3pPr marL="685800" indent="0" algn="l" defTabSz="685800" rtl="0" eaLnBrk="1" latinLnBrk="0" hangingPunct="1">
                <a:lnSpc>
                  <a:spcPct val="90000"/>
                </a:lnSpc>
                <a:spcBef>
                  <a:spcPts val="375"/>
                </a:spcBef>
                <a:buClr>
                  <a:srgbClr val="E76127"/>
                </a:buClr>
                <a:buFont typeface="Arial" panose="020B0604020202020204" pitchFamily="34" charset="0"/>
                <a:buNone/>
                <a:defRPr sz="1350" b="1" i="0" kern="1200">
                  <a:solidFill>
                    <a:srgbClr val="5F5F5F"/>
                  </a:solidFill>
                  <a:latin typeface="Avenir LT Std 35 Light" charset="0"/>
                  <a:ea typeface="Avenir LT Std 35 Light" charset="0"/>
                  <a:cs typeface="Avenir LT Std 35 Light" charset="0"/>
                </a:defRPr>
              </a:lvl3pPr>
              <a:lvl4pPr marL="10287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4pPr>
              <a:lvl5pPr marL="13716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lgn="ctr"/>
              <a:r>
                <a:rPr lang="en-US" sz="2400" dirty="0"/>
                <a:t>Curious</a:t>
              </a:r>
            </a:p>
          </p:txBody>
        </p:sp>
      </p:grpSp>
      <p:pic>
        <p:nvPicPr>
          <p:cNvPr id="10" name="Picture 9">
            <a:extLst>
              <a:ext uri="{FF2B5EF4-FFF2-40B4-BE49-F238E27FC236}">
                <a16:creationId xmlns:a16="http://schemas.microsoft.com/office/drawing/2014/main" id="{BAFED013-C290-3443-8F03-338EC83215A2}"/>
              </a:ext>
            </a:extLst>
          </p:cNvPr>
          <p:cNvPicPr>
            <a:picLocks noChangeAspect="1"/>
          </p:cNvPicPr>
          <p:nvPr/>
        </p:nvPicPr>
        <p:blipFill>
          <a:blip r:embed="rId5"/>
          <a:stretch>
            <a:fillRect/>
          </a:stretch>
        </p:blipFill>
        <p:spPr>
          <a:xfrm>
            <a:off x="1487823" y="1549021"/>
            <a:ext cx="6437456" cy="2081283"/>
          </a:xfrm>
          <a:prstGeom prst="rect">
            <a:avLst/>
          </a:prstGeom>
        </p:spPr>
      </p:pic>
    </p:spTree>
    <p:extLst>
      <p:ext uri="{BB962C8B-B14F-4D97-AF65-F5344CB8AC3E}">
        <p14:creationId xmlns:p14="http://schemas.microsoft.com/office/powerpoint/2010/main" val="3630978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0-ppt_w/2"/>
                                          </p:val>
                                        </p:tav>
                                      </p:tavLst>
                                    </p:anim>
                                    <p:anim calcmode="lin" valueType="num">
                                      <p:cBhvr additive="base">
                                        <p:cTn id="7" dur="500"/>
                                        <p:tgtEl>
                                          <p:spTgt spid="4"/>
                                        </p:tgtEl>
                                        <p:attrNameLst>
                                          <p:attrName>ppt_y</p:attrName>
                                        </p:attrNameLst>
                                      </p:cBhvr>
                                      <p:tavLst>
                                        <p:tav tm="0">
                                          <p:val>
                                            <p:strVal val="ppt_y"/>
                                          </p:val>
                                        </p:tav>
                                        <p:tav tm="100000">
                                          <p:val>
                                            <p:strVal val="ppt_y"/>
                                          </p:val>
                                        </p:tav>
                                      </p:tavLst>
                                    </p:anim>
                                    <p:set>
                                      <p:cBhvr>
                                        <p:cTn id="8" dur="1" fill="hold">
                                          <p:stCondLst>
                                            <p:cond delay="499"/>
                                          </p:stCondLst>
                                        </p:cTn>
                                        <p:tgtEl>
                                          <p:spTgt spid="4"/>
                                        </p:tgtEl>
                                        <p:attrNameLst>
                                          <p:attrName>style.visibility</p:attrName>
                                        </p:attrNameLst>
                                      </p:cBhvr>
                                      <p:to>
                                        <p:strVal val="hidden"/>
                                      </p:to>
                                    </p:set>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1+#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4C333F-EB9E-8745-B0DD-DFB07E5B1B9C}"/>
              </a:ext>
            </a:extLst>
          </p:cNvPr>
          <p:cNvSpPr>
            <a:spLocks noGrp="1"/>
          </p:cNvSpPr>
          <p:nvPr>
            <p:ph idx="1"/>
          </p:nvPr>
        </p:nvSpPr>
        <p:spPr>
          <a:xfrm>
            <a:off x="428625" y="2463038"/>
            <a:ext cx="8267903" cy="2680098"/>
          </a:xfrm>
        </p:spPr>
        <p:txBody>
          <a:bodyPr/>
          <a:lstStyle/>
          <a:p>
            <a:pPr marL="0" indent="0" algn="ctr">
              <a:lnSpc>
                <a:spcPts val="3180"/>
              </a:lnSpc>
              <a:buNone/>
            </a:pPr>
            <a:r>
              <a:rPr lang="en-US" dirty="0"/>
              <a:t>Jesus is superb at asking great questions. </a:t>
            </a:r>
            <a:br>
              <a:rPr lang="en-US" dirty="0"/>
            </a:br>
            <a:r>
              <a:rPr lang="en-US" dirty="0"/>
              <a:t>Why are his followers so focused on the right answers?</a:t>
            </a:r>
            <a:br>
              <a:rPr lang="en-US" dirty="0"/>
            </a:br>
            <a:br>
              <a:rPr lang="en-US" dirty="0">
                <a:solidFill>
                  <a:srgbClr val="FF0000"/>
                </a:solidFill>
              </a:rPr>
            </a:br>
            <a:r>
              <a:rPr lang="en-US" b="1" i="1" dirty="0">
                <a:solidFill>
                  <a:srgbClr val="007B93"/>
                </a:solidFill>
                <a:latin typeface="Avenir LT Std 35 Light Oblique" charset="0"/>
                <a:ea typeface="Avenir LT Std 35 Light Oblique" charset="0"/>
                <a:cs typeface="Avenir LT Std 35 Light Oblique" charset="0"/>
              </a:rPr>
              <a:t>What are a few questions you can ask?</a:t>
            </a:r>
          </a:p>
          <a:p>
            <a:pPr marL="0" indent="0" algn="ctr">
              <a:buNone/>
            </a:pPr>
            <a:endParaRPr lang="en-US" dirty="0">
              <a:solidFill>
                <a:srgbClr val="007B93"/>
              </a:solidFill>
            </a:endParaRPr>
          </a:p>
        </p:txBody>
      </p:sp>
      <p:pic>
        <p:nvPicPr>
          <p:cNvPr id="6" name="Picture 5" descr="A close up of a logo&#10;&#10;Description automatically generated">
            <a:extLst>
              <a:ext uri="{FF2B5EF4-FFF2-40B4-BE49-F238E27FC236}">
                <a16:creationId xmlns:a16="http://schemas.microsoft.com/office/drawing/2014/main" id="{4115D714-48DF-5743-BFEB-B4C665FCA713}"/>
              </a:ext>
            </a:extLst>
          </p:cNvPr>
          <p:cNvPicPr>
            <a:picLocks noChangeAspect="1"/>
          </p:cNvPicPr>
          <p:nvPr/>
        </p:nvPicPr>
        <p:blipFill>
          <a:blip r:embed="rId3"/>
          <a:stretch>
            <a:fillRect/>
          </a:stretch>
        </p:blipFill>
        <p:spPr>
          <a:xfrm>
            <a:off x="3948605" y="654876"/>
            <a:ext cx="1227943" cy="1720850"/>
          </a:xfrm>
          <a:prstGeom prst="rect">
            <a:avLst/>
          </a:prstGeom>
        </p:spPr>
      </p:pic>
    </p:spTree>
    <p:extLst>
      <p:ext uri="{BB962C8B-B14F-4D97-AF65-F5344CB8AC3E}">
        <p14:creationId xmlns:p14="http://schemas.microsoft.com/office/powerpoint/2010/main" val="266881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F996C98-E87D-5D41-9E09-8CF8E006F874}"/>
              </a:ext>
            </a:extLst>
          </p:cNvPr>
          <p:cNvPicPr>
            <a:picLocks noChangeAspect="1"/>
          </p:cNvPicPr>
          <p:nvPr/>
        </p:nvPicPr>
        <p:blipFill>
          <a:blip r:embed="rId3"/>
          <a:stretch>
            <a:fillRect/>
          </a:stretch>
        </p:blipFill>
        <p:spPr>
          <a:xfrm>
            <a:off x="1324255" y="1433015"/>
            <a:ext cx="6606304" cy="2135873"/>
          </a:xfrm>
          <a:prstGeom prst="rect">
            <a:avLst/>
          </a:prstGeom>
        </p:spPr>
      </p:pic>
      <p:grpSp>
        <p:nvGrpSpPr>
          <p:cNvPr id="5" name="Group 4">
            <a:extLst>
              <a:ext uri="{FF2B5EF4-FFF2-40B4-BE49-F238E27FC236}">
                <a16:creationId xmlns:a16="http://schemas.microsoft.com/office/drawing/2014/main" id="{60560BE1-3BB7-654D-BA92-62EBBA22B17B}"/>
              </a:ext>
            </a:extLst>
          </p:cNvPr>
          <p:cNvGrpSpPr/>
          <p:nvPr/>
        </p:nvGrpSpPr>
        <p:grpSpPr>
          <a:xfrm>
            <a:off x="-3110" y="1690425"/>
            <a:ext cx="2236237" cy="2198598"/>
            <a:chOff x="-3110" y="1690425"/>
            <a:chExt cx="2236237" cy="2198598"/>
          </a:xfrm>
        </p:grpSpPr>
        <p:pic>
          <p:nvPicPr>
            <p:cNvPr id="4" name="Picture 3">
              <a:extLst>
                <a:ext uri="{FF2B5EF4-FFF2-40B4-BE49-F238E27FC236}">
                  <a16:creationId xmlns:a16="http://schemas.microsoft.com/office/drawing/2014/main" id="{37BFF4BA-9DF6-A240-AF6D-FEB2F3CF58D1}"/>
                </a:ext>
              </a:extLst>
            </p:cNvPr>
            <p:cNvPicPr>
              <a:picLocks noChangeAspect="1"/>
            </p:cNvPicPr>
            <p:nvPr/>
          </p:nvPicPr>
          <p:blipFill>
            <a:blip r:embed="rId4"/>
            <a:stretch>
              <a:fillRect/>
            </a:stretch>
          </p:blipFill>
          <p:spPr>
            <a:xfrm>
              <a:off x="327547" y="1690425"/>
              <a:ext cx="1692321" cy="1712231"/>
            </a:xfrm>
            <a:prstGeom prst="rect">
              <a:avLst/>
            </a:prstGeom>
          </p:spPr>
        </p:pic>
        <p:sp>
          <p:nvSpPr>
            <p:cNvPr id="12" name="Text Placeholder 2">
              <a:extLst>
                <a:ext uri="{FF2B5EF4-FFF2-40B4-BE49-F238E27FC236}">
                  <a16:creationId xmlns:a16="http://schemas.microsoft.com/office/drawing/2014/main" id="{5AF84B1E-EEC3-5C4F-A843-F68C40F56186}"/>
                </a:ext>
              </a:extLst>
            </p:cNvPr>
            <p:cNvSpPr txBox="1">
              <a:spLocks/>
            </p:cNvSpPr>
            <p:nvPr/>
          </p:nvSpPr>
          <p:spPr>
            <a:xfrm>
              <a:off x="-3110" y="3271089"/>
              <a:ext cx="2236237" cy="617934"/>
            </a:xfrm>
            <a:prstGeom prst="rect">
              <a:avLst/>
            </a:prstGeom>
          </p:spPr>
          <p:txBody>
            <a:bodyPr vert="horz" lIns="91440" tIns="45720" rIns="91440" bIns="45720" rtlCol="0" anchor="b">
              <a:noAutofit/>
            </a:bodyPr>
            <a:lstStyle>
              <a:lvl1pPr marL="0" indent="0" algn="l" defTabSz="685800" rtl="0" eaLnBrk="1" latinLnBrk="0" hangingPunct="1">
                <a:lnSpc>
                  <a:spcPct val="90000"/>
                </a:lnSpc>
                <a:spcBef>
                  <a:spcPts val="750"/>
                </a:spcBef>
                <a:buClr>
                  <a:srgbClr val="E76127"/>
                </a:buClr>
                <a:buFont typeface="Arial" panose="020B0604020202020204" pitchFamily="34" charset="0"/>
                <a:buNone/>
                <a:defRPr sz="1800" b="1" i="0" kern="1200">
                  <a:solidFill>
                    <a:srgbClr val="5F5F5F"/>
                  </a:solidFill>
                  <a:latin typeface="Avenir LT Std 35 Light" charset="0"/>
                  <a:ea typeface="Avenir LT Std 35 Light" charset="0"/>
                  <a:cs typeface="Avenir LT Std 35 Light" charset="0"/>
                </a:defRPr>
              </a:lvl1pPr>
              <a:lvl2pPr marL="342900" indent="0" algn="l" defTabSz="685800" rtl="0" eaLnBrk="1" latinLnBrk="0" hangingPunct="1">
                <a:lnSpc>
                  <a:spcPct val="90000"/>
                </a:lnSpc>
                <a:spcBef>
                  <a:spcPts val="375"/>
                </a:spcBef>
                <a:buClr>
                  <a:srgbClr val="E76127"/>
                </a:buClr>
                <a:buFont typeface="Arial" panose="020B0604020202020204" pitchFamily="34" charset="0"/>
                <a:buNone/>
                <a:defRPr sz="1500" b="1" i="0" kern="1200">
                  <a:solidFill>
                    <a:srgbClr val="5F5F5F"/>
                  </a:solidFill>
                  <a:latin typeface="Avenir LT Std 35 Light" charset="0"/>
                  <a:ea typeface="Avenir LT Std 35 Light" charset="0"/>
                  <a:cs typeface="Avenir LT Std 35 Light" charset="0"/>
                </a:defRPr>
              </a:lvl2pPr>
              <a:lvl3pPr marL="685800" indent="0" algn="l" defTabSz="685800" rtl="0" eaLnBrk="1" latinLnBrk="0" hangingPunct="1">
                <a:lnSpc>
                  <a:spcPct val="90000"/>
                </a:lnSpc>
                <a:spcBef>
                  <a:spcPts val="375"/>
                </a:spcBef>
                <a:buClr>
                  <a:srgbClr val="E76127"/>
                </a:buClr>
                <a:buFont typeface="Arial" panose="020B0604020202020204" pitchFamily="34" charset="0"/>
                <a:buNone/>
                <a:defRPr sz="1350" b="1" i="0" kern="1200">
                  <a:solidFill>
                    <a:srgbClr val="5F5F5F"/>
                  </a:solidFill>
                  <a:latin typeface="Avenir LT Std 35 Light" charset="0"/>
                  <a:ea typeface="Avenir LT Std 35 Light" charset="0"/>
                  <a:cs typeface="Avenir LT Std 35 Light" charset="0"/>
                </a:defRPr>
              </a:lvl3pPr>
              <a:lvl4pPr marL="10287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4pPr>
              <a:lvl5pPr marL="13716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lgn="ctr">
                <a:lnSpc>
                  <a:spcPct val="100000"/>
                </a:lnSpc>
              </a:pPr>
              <a:r>
                <a:rPr lang="en-US" sz="2200" b="0" dirty="0"/>
                <a:t>Closed to</a:t>
              </a:r>
              <a:br>
                <a:rPr lang="en-US" sz="2200" b="0" dirty="0"/>
              </a:br>
              <a:r>
                <a:rPr lang="en-US" sz="2200" b="0" dirty="0"/>
                <a:t>Change</a:t>
              </a:r>
            </a:p>
          </p:txBody>
        </p:sp>
      </p:grpSp>
      <p:grpSp>
        <p:nvGrpSpPr>
          <p:cNvPr id="8" name="Group 7">
            <a:extLst>
              <a:ext uri="{FF2B5EF4-FFF2-40B4-BE49-F238E27FC236}">
                <a16:creationId xmlns:a16="http://schemas.microsoft.com/office/drawing/2014/main" id="{A5250974-92D8-3145-AF80-B2659C159428}"/>
              </a:ext>
            </a:extLst>
          </p:cNvPr>
          <p:cNvGrpSpPr/>
          <p:nvPr/>
        </p:nvGrpSpPr>
        <p:grpSpPr>
          <a:xfrm>
            <a:off x="6907763" y="1520683"/>
            <a:ext cx="2236237" cy="2368340"/>
            <a:chOff x="6907763" y="1520683"/>
            <a:chExt cx="2236237" cy="2368340"/>
          </a:xfrm>
        </p:grpSpPr>
        <p:pic>
          <p:nvPicPr>
            <p:cNvPr id="7" name="Picture 6">
              <a:extLst>
                <a:ext uri="{FF2B5EF4-FFF2-40B4-BE49-F238E27FC236}">
                  <a16:creationId xmlns:a16="http://schemas.microsoft.com/office/drawing/2014/main" id="{445A4090-0360-5941-8C34-21FD354DEE6B}"/>
                </a:ext>
              </a:extLst>
            </p:cNvPr>
            <p:cNvPicPr>
              <a:picLocks noChangeAspect="1"/>
            </p:cNvPicPr>
            <p:nvPr/>
          </p:nvPicPr>
          <p:blipFill>
            <a:blip r:embed="rId5"/>
            <a:stretch>
              <a:fillRect/>
            </a:stretch>
          </p:blipFill>
          <p:spPr>
            <a:xfrm>
              <a:off x="7259945" y="1520683"/>
              <a:ext cx="1768099" cy="1788900"/>
            </a:xfrm>
            <a:prstGeom prst="rect">
              <a:avLst/>
            </a:prstGeom>
          </p:spPr>
        </p:pic>
        <p:sp>
          <p:nvSpPr>
            <p:cNvPr id="18" name="Text Placeholder 2">
              <a:extLst>
                <a:ext uri="{FF2B5EF4-FFF2-40B4-BE49-F238E27FC236}">
                  <a16:creationId xmlns:a16="http://schemas.microsoft.com/office/drawing/2014/main" id="{4A6F5F83-BD1A-9440-BAED-1317BE796BA9}"/>
                </a:ext>
              </a:extLst>
            </p:cNvPr>
            <p:cNvSpPr txBox="1">
              <a:spLocks/>
            </p:cNvSpPr>
            <p:nvPr/>
          </p:nvSpPr>
          <p:spPr>
            <a:xfrm>
              <a:off x="6907763" y="3271089"/>
              <a:ext cx="2236237" cy="617934"/>
            </a:xfrm>
            <a:prstGeom prst="rect">
              <a:avLst/>
            </a:prstGeom>
          </p:spPr>
          <p:txBody>
            <a:bodyPr vert="horz" lIns="91440" tIns="45720" rIns="91440" bIns="45720" rtlCol="0" anchor="b">
              <a:noAutofit/>
            </a:bodyPr>
            <a:lstStyle>
              <a:lvl1pPr marL="0" indent="0" algn="l" defTabSz="685800" rtl="0" eaLnBrk="1" latinLnBrk="0" hangingPunct="1">
                <a:lnSpc>
                  <a:spcPct val="90000"/>
                </a:lnSpc>
                <a:spcBef>
                  <a:spcPts val="750"/>
                </a:spcBef>
                <a:buClr>
                  <a:srgbClr val="E76127"/>
                </a:buClr>
                <a:buFont typeface="Arial" panose="020B0604020202020204" pitchFamily="34" charset="0"/>
                <a:buNone/>
                <a:defRPr sz="1800" b="1" i="0" kern="1200">
                  <a:solidFill>
                    <a:srgbClr val="5F5F5F"/>
                  </a:solidFill>
                  <a:latin typeface="Avenir LT Std 35 Light" charset="0"/>
                  <a:ea typeface="Avenir LT Std 35 Light" charset="0"/>
                  <a:cs typeface="Avenir LT Std 35 Light" charset="0"/>
                </a:defRPr>
              </a:lvl1pPr>
              <a:lvl2pPr marL="342900" indent="0" algn="l" defTabSz="685800" rtl="0" eaLnBrk="1" latinLnBrk="0" hangingPunct="1">
                <a:lnSpc>
                  <a:spcPct val="90000"/>
                </a:lnSpc>
                <a:spcBef>
                  <a:spcPts val="375"/>
                </a:spcBef>
                <a:buClr>
                  <a:srgbClr val="E76127"/>
                </a:buClr>
                <a:buFont typeface="Arial" panose="020B0604020202020204" pitchFamily="34" charset="0"/>
                <a:buNone/>
                <a:defRPr sz="1500" b="1" i="0" kern="1200">
                  <a:solidFill>
                    <a:srgbClr val="5F5F5F"/>
                  </a:solidFill>
                  <a:latin typeface="Avenir LT Std 35 Light" charset="0"/>
                  <a:ea typeface="Avenir LT Std 35 Light" charset="0"/>
                  <a:cs typeface="Avenir LT Std 35 Light" charset="0"/>
                </a:defRPr>
              </a:lvl2pPr>
              <a:lvl3pPr marL="685800" indent="0" algn="l" defTabSz="685800" rtl="0" eaLnBrk="1" latinLnBrk="0" hangingPunct="1">
                <a:lnSpc>
                  <a:spcPct val="90000"/>
                </a:lnSpc>
                <a:spcBef>
                  <a:spcPts val="375"/>
                </a:spcBef>
                <a:buClr>
                  <a:srgbClr val="E76127"/>
                </a:buClr>
                <a:buFont typeface="Arial" panose="020B0604020202020204" pitchFamily="34" charset="0"/>
                <a:buNone/>
                <a:defRPr sz="1350" b="1" i="0" kern="1200">
                  <a:solidFill>
                    <a:srgbClr val="5F5F5F"/>
                  </a:solidFill>
                  <a:latin typeface="Avenir LT Std 35 Light" charset="0"/>
                  <a:ea typeface="Avenir LT Std 35 Light" charset="0"/>
                  <a:cs typeface="Avenir LT Std 35 Light" charset="0"/>
                </a:defRPr>
              </a:lvl3pPr>
              <a:lvl4pPr marL="10287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4pPr>
              <a:lvl5pPr marL="13716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lgn="ctr">
                <a:lnSpc>
                  <a:spcPct val="100000"/>
                </a:lnSpc>
              </a:pPr>
              <a:r>
                <a:rPr lang="en-US" sz="2200" b="0" dirty="0"/>
                <a:t>Open to</a:t>
              </a:r>
              <a:br>
                <a:rPr lang="en-US" sz="2200" b="0" dirty="0"/>
              </a:br>
              <a:r>
                <a:rPr lang="en-US" sz="2200" b="0" dirty="0"/>
                <a:t>Change</a:t>
              </a:r>
            </a:p>
          </p:txBody>
        </p:sp>
      </p:grpSp>
      <p:grpSp>
        <p:nvGrpSpPr>
          <p:cNvPr id="6" name="Group 5">
            <a:extLst>
              <a:ext uri="{FF2B5EF4-FFF2-40B4-BE49-F238E27FC236}">
                <a16:creationId xmlns:a16="http://schemas.microsoft.com/office/drawing/2014/main" id="{DB6BC877-7080-E647-BE38-BF43EC50041C}"/>
              </a:ext>
            </a:extLst>
          </p:cNvPr>
          <p:cNvGrpSpPr/>
          <p:nvPr/>
        </p:nvGrpSpPr>
        <p:grpSpPr>
          <a:xfrm>
            <a:off x="2701384" y="0"/>
            <a:ext cx="4257991" cy="4653889"/>
            <a:chOff x="2701384" y="0"/>
            <a:chExt cx="4257991" cy="4653889"/>
          </a:xfrm>
        </p:grpSpPr>
        <p:pic>
          <p:nvPicPr>
            <p:cNvPr id="3" name="Picture 2">
              <a:extLst>
                <a:ext uri="{FF2B5EF4-FFF2-40B4-BE49-F238E27FC236}">
                  <a16:creationId xmlns:a16="http://schemas.microsoft.com/office/drawing/2014/main" id="{3093E296-81BB-6048-B83D-52F9988670F0}"/>
                </a:ext>
              </a:extLst>
            </p:cNvPr>
            <p:cNvPicPr>
              <a:picLocks noChangeAspect="1"/>
            </p:cNvPicPr>
            <p:nvPr/>
          </p:nvPicPr>
          <p:blipFill>
            <a:blip r:embed="rId4"/>
            <a:stretch>
              <a:fillRect/>
            </a:stretch>
          </p:blipFill>
          <p:spPr>
            <a:xfrm>
              <a:off x="2701384" y="345805"/>
              <a:ext cx="4257991" cy="4308084"/>
            </a:xfrm>
            <a:prstGeom prst="rect">
              <a:avLst/>
            </a:prstGeom>
          </p:spPr>
        </p:pic>
        <p:sp>
          <p:nvSpPr>
            <p:cNvPr id="13" name="Text Placeholder 2">
              <a:extLst>
                <a:ext uri="{FF2B5EF4-FFF2-40B4-BE49-F238E27FC236}">
                  <a16:creationId xmlns:a16="http://schemas.microsoft.com/office/drawing/2014/main" id="{8A4DD721-644F-5D42-9965-2FFBC326CF20}"/>
                </a:ext>
              </a:extLst>
            </p:cNvPr>
            <p:cNvSpPr txBox="1">
              <a:spLocks/>
            </p:cNvSpPr>
            <p:nvPr/>
          </p:nvSpPr>
          <p:spPr>
            <a:xfrm>
              <a:off x="2872854" y="0"/>
              <a:ext cx="3398292" cy="1025067"/>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Clr>
                  <a:srgbClr val="E76127"/>
                </a:buClr>
                <a:buFont typeface="Arial" panose="020B0604020202020204" pitchFamily="34" charset="0"/>
                <a:buNone/>
                <a:defRPr sz="1800" b="1" i="0" kern="1200">
                  <a:solidFill>
                    <a:srgbClr val="5F5F5F"/>
                  </a:solidFill>
                  <a:latin typeface="Avenir LT Std 35 Light" charset="0"/>
                  <a:ea typeface="Avenir LT Std 35 Light" charset="0"/>
                  <a:cs typeface="Avenir LT Std 35 Light" charset="0"/>
                </a:defRPr>
              </a:lvl1pPr>
              <a:lvl2pPr marL="342900" indent="0" algn="l" defTabSz="685800" rtl="0" eaLnBrk="1" latinLnBrk="0" hangingPunct="1">
                <a:lnSpc>
                  <a:spcPct val="90000"/>
                </a:lnSpc>
                <a:spcBef>
                  <a:spcPts val="375"/>
                </a:spcBef>
                <a:buClr>
                  <a:srgbClr val="E76127"/>
                </a:buClr>
                <a:buFont typeface="Arial" panose="020B0604020202020204" pitchFamily="34" charset="0"/>
                <a:buNone/>
                <a:defRPr sz="1500" b="1" i="0" kern="1200">
                  <a:solidFill>
                    <a:srgbClr val="5F5F5F"/>
                  </a:solidFill>
                  <a:latin typeface="Avenir LT Std 35 Light" charset="0"/>
                  <a:ea typeface="Avenir LT Std 35 Light" charset="0"/>
                  <a:cs typeface="Avenir LT Std 35 Light" charset="0"/>
                </a:defRPr>
              </a:lvl2pPr>
              <a:lvl3pPr marL="685800" indent="0" algn="l" defTabSz="685800" rtl="0" eaLnBrk="1" latinLnBrk="0" hangingPunct="1">
                <a:lnSpc>
                  <a:spcPct val="90000"/>
                </a:lnSpc>
                <a:spcBef>
                  <a:spcPts val="375"/>
                </a:spcBef>
                <a:buClr>
                  <a:srgbClr val="E76127"/>
                </a:buClr>
                <a:buFont typeface="Arial" panose="020B0604020202020204" pitchFamily="34" charset="0"/>
                <a:buNone/>
                <a:defRPr sz="1350" b="1" i="0" kern="1200">
                  <a:solidFill>
                    <a:srgbClr val="5F5F5F"/>
                  </a:solidFill>
                  <a:latin typeface="Avenir LT Std 35 Light" charset="0"/>
                  <a:ea typeface="Avenir LT Std 35 Light" charset="0"/>
                  <a:cs typeface="Avenir LT Std 35 Light" charset="0"/>
                </a:defRPr>
              </a:lvl3pPr>
              <a:lvl4pPr marL="10287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4pPr>
              <a:lvl5pPr marL="13716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lgn="ctr"/>
              <a:r>
                <a:rPr lang="en-US" sz="2400" dirty="0"/>
                <a:t>Closed to Change</a:t>
              </a:r>
            </a:p>
          </p:txBody>
        </p:sp>
      </p:grpSp>
    </p:spTree>
    <p:extLst>
      <p:ext uri="{BB962C8B-B14F-4D97-AF65-F5344CB8AC3E}">
        <p14:creationId xmlns:p14="http://schemas.microsoft.com/office/powerpoint/2010/main" val="1390909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0-ppt_w/2"/>
                                          </p:val>
                                        </p:tav>
                                      </p:tavLst>
                                    </p:anim>
                                    <p:anim calcmode="lin" valueType="num">
                                      <p:cBhvr additive="base">
                                        <p:cTn id="7" dur="500"/>
                                        <p:tgtEl>
                                          <p:spTgt spid="6"/>
                                        </p:tgtEl>
                                        <p:attrNameLst>
                                          <p:attrName>ppt_y</p:attrName>
                                        </p:attrNameLst>
                                      </p:cBhvr>
                                      <p:tavLst>
                                        <p:tav tm="0">
                                          <p:val>
                                            <p:strVal val="ppt_y"/>
                                          </p:val>
                                        </p:tav>
                                        <p:tav tm="100000">
                                          <p:val>
                                            <p:strVal val="ppt_y"/>
                                          </p:val>
                                        </p:tav>
                                      </p:tavLst>
                                    </p:anim>
                                    <p:set>
                                      <p:cBhvr>
                                        <p:cTn id="8" dur="1" fill="hold">
                                          <p:stCondLst>
                                            <p:cond delay="499"/>
                                          </p:stCondLst>
                                        </p:cTn>
                                        <p:tgtEl>
                                          <p:spTgt spid="6"/>
                                        </p:tgtEl>
                                        <p:attrNameLst>
                                          <p:attrName>style.visibility</p:attrName>
                                        </p:attrNameLst>
                                      </p:cBhvr>
                                      <p:to>
                                        <p:strVal val="hidden"/>
                                      </p:to>
                                    </p:set>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1+#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4C333F-EB9E-8745-B0DD-DFB07E5B1B9C}"/>
              </a:ext>
            </a:extLst>
          </p:cNvPr>
          <p:cNvSpPr>
            <a:spLocks noGrp="1"/>
          </p:cNvSpPr>
          <p:nvPr>
            <p:ph idx="1"/>
          </p:nvPr>
        </p:nvSpPr>
        <p:spPr>
          <a:xfrm>
            <a:off x="428625" y="2451437"/>
            <a:ext cx="8267903" cy="2680098"/>
          </a:xfrm>
        </p:spPr>
        <p:txBody>
          <a:bodyPr/>
          <a:lstStyle/>
          <a:p>
            <a:pPr marL="0" indent="0" algn="ctr">
              <a:lnSpc>
                <a:spcPts val="3180"/>
              </a:lnSpc>
              <a:buNone/>
            </a:pPr>
            <a:r>
              <a:rPr lang="en-US" dirty="0"/>
              <a:t>Many people see themselves as open minded…</a:t>
            </a:r>
            <a:br>
              <a:rPr lang="en-US" dirty="0"/>
            </a:br>
            <a:r>
              <a:rPr lang="en-US" dirty="0"/>
              <a:t>until you ask them to try praying with you. </a:t>
            </a:r>
          </a:p>
          <a:p>
            <a:pPr marL="0" indent="0" algn="ctr">
              <a:buNone/>
            </a:pPr>
            <a:br>
              <a:rPr lang="en-US" dirty="0">
                <a:solidFill>
                  <a:srgbClr val="FF0000"/>
                </a:solidFill>
              </a:rPr>
            </a:br>
            <a:r>
              <a:rPr lang="en-US" b="1" i="1" dirty="0">
                <a:solidFill>
                  <a:srgbClr val="007B93"/>
                </a:solidFill>
                <a:latin typeface="Avenir LT Std 35 Light Oblique" charset="0"/>
                <a:ea typeface="Avenir LT Std 35 Light Oblique" charset="0"/>
                <a:cs typeface="Avenir LT Std 35 Light Oblique" charset="0"/>
              </a:rPr>
              <a:t>How can you be more vulnerable in your relationships?  </a:t>
            </a:r>
          </a:p>
          <a:p>
            <a:pPr marL="0" indent="0" algn="ctr">
              <a:buNone/>
            </a:pPr>
            <a:endParaRPr lang="en-US" dirty="0">
              <a:solidFill>
                <a:srgbClr val="007B93"/>
              </a:solidFill>
            </a:endParaRPr>
          </a:p>
        </p:txBody>
      </p:sp>
      <p:pic>
        <p:nvPicPr>
          <p:cNvPr id="6" name="Picture 5" descr="A screenshot of a cell phone&#10;&#10;Description automatically generated">
            <a:extLst>
              <a:ext uri="{FF2B5EF4-FFF2-40B4-BE49-F238E27FC236}">
                <a16:creationId xmlns:a16="http://schemas.microsoft.com/office/drawing/2014/main" id="{459D504F-C595-BE4E-AE7E-896A32870A53}"/>
              </a:ext>
            </a:extLst>
          </p:cNvPr>
          <p:cNvPicPr>
            <a:picLocks noChangeAspect="1"/>
          </p:cNvPicPr>
          <p:nvPr/>
        </p:nvPicPr>
        <p:blipFill>
          <a:blip r:embed="rId3"/>
          <a:stretch>
            <a:fillRect/>
          </a:stretch>
        </p:blipFill>
        <p:spPr>
          <a:xfrm>
            <a:off x="4100945" y="667087"/>
            <a:ext cx="942109" cy="1727200"/>
          </a:xfrm>
          <a:prstGeom prst="rect">
            <a:avLst/>
          </a:prstGeom>
        </p:spPr>
      </p:pic>
      <p:pic>
        <p:nvPicPr>
          <p:cNvPr id="2" name="Picture 1">
            <a:extLst>
              <a:ext uri="{FF2B5EF4-FFF2-40B4-BE49-F238E27FC236}">
                <a16:creationId xmlns:a16="http://schemas.microsoft.com/office/drawing/2014/main" id="{88D60571-1063-164F-9CE2-48641B1DE459}"/>
              </a:ext>
            </a:extLst>
          </p:cNvPr>
          <p:cNvPicPr>
            <a:picLocks noChangeAspect="1"/>
          </p:cNvPicPr>
          <p:nvPr/>
        </p:nvPicPr>
        <p:blipFill>
          <a:blip r:embed="rId4"/>
          <a:stretch>
            <a:fillRect/>
          </a:stretch>
        </p:blipFill>
        <p:spPr>
          <a:xfrm>
            <a:off x="5154385" y="926841"/>
            <a:ext cx="461243" cy="1153108"/>
          </a:xfrm>
          <a:prstGeom prst="rect">
            <a:avLst/>
          </a:prstGeom>
        </p:spPr>
      </p:pic>
    </p:spTree>
    <p:extLst>
      <p:ext uri="{BB962C8B-B14F-4D97-AF65-F5344CB8AC3E}">
        <p14:creationId xmlns:p14="http://schemas.microsoft.com/office/powerpoint/2010/main" val="326818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7B63E54-59AB-1B4B-B52B-EC68266126DD}"/>
              </a:ext>
            </a:extLst>
          </p:cNvPr>
          <p:cNvGrpSpPr/>
          <p:nvPr/>
        </p:nvGrpSpPr>
        <p:grpSpPr>
          <a:xfrm>
            <a:off x="2122227" y="0"/>
            <a:ext cx="5090615" cy="5215853"/>
            <a:chOff x="2122227" y="0"/>
            <a:chExt cx="5090615" cy="5215853"/>
          </a:xfrm>
        </p:grpSpPr>
        <p:pic>
          <p:nvPicPr>
            <p:cNvPr id="2" name="Picture 1">
              <a:extLst>
                <a:ext uri="{FF2B5EF4-FFF2-40B4-BE49-F238E27FC236}">
                  <a16:creationId xmlns:a16="http://schemas.microsoft.com/office/drawing/2014/main" id="{30A16E09-D64F-7644-B27E-84DA24BF7D6B}"/>
                </a:ext>
              </a:extLst>
            </p:cNvPr>
            <p:cNvPicPr>
              <a:picLocks noChangeAspect="1"/>
            </p:cNvPicPr>
            <p:nvPr/>
          </p:nvPicPr>
          <p:blipFill>
            <a:blip r:embed="rId3"/>
            <a:stretch>
              <a:fillRect/>
            </a:stretch>
          </p:blipFill>
          <p:spPr>
            <a:xfrm>
              <a:off x="2122227" y="65350"/>
              <a:ext cx="5090615" cy="5150503"/>
            </a:xfrm>
            <a:prstGeom prst="rect">
              <a:avLst/>
            </a:prstGeom>
          </p:spPr>
        </p:pic>
        <p:sp>
          <p:nvSpPr>
            <p:cNvPr id="13" name="Text Placeholder 2">
              <a:extLst>
                <a:ext uri="{FF2B5EF4-FFF2-40B4-BE49-F238E27FC236}">
                  <a16:creationId xmlns:a16="http://schemas.microsoft.com/office/drawing/2014/main" id="{D6E8B90F-CD52-B24F-A311-7928B833DCF1}"/>
                </a:ext>
              </a:extLst>
            </p:cNvPr>
            <p:cNvSpPr txBox="1">
              <a:spLocks/>
            </p:cNvSpPr>
            <p:nvPr/>
          </p:nvSpPr>
          <p:spPr>
            <a:xfrm>
              <a:off x="2872854" y="0"/>
              <a:ext cx="3398292" cy="1025067"/>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Clr>
                  <a:srgbClr val="E76127"/>
                </a:buClr>
                <a:buFont typeface="Arial" panose="020B0604020202020204" pitchFamily="34" charset="0"/>
                <a:buNone/>
                <a:defRPr sz="1800" b="1" i="0" kern="1200">
                  <a:solidFill>
                    <a:srgbClr val="5F5F5F"/>
                  </a:solidFill>
                  <a:latin typeface="Avenir LT Std 35 Light" charset="0"/>
                  <a:ea typeface="Avenir LT Std 35 Light" charset="0"/>
                  <a:cs typeface="Avenir LT Std 35 Light" charset="0"/>
                </a:defRPr>
              </a:lvl1pPr>
              <a:lvl2pPr marL="342900" indent="0" algn="l" defTabSz="685800" rtl="0" eaLnBrk="1" latinLnBrk="0" hangingPunct="1">
                <a:lnSpc>
                  <a:spcPct val="90000"/>
                </a:lnSpc>
                <a:spcBef>
                  <a:spcPts val="375"/>
                </a:spcBef>
                <a:buClr>
                  <a:srgbClr val="E76127"/>
                </a:buClr>
                <a:buFont typeface="Arial" panose="020B0604020202020204" pitchFamily="34" charset="0"/>
                <a:buNone/>
                <a:defRPr sz="1500" b="1" i="0" kern="1200">
                  <a:solidFill>
                    <a:srgbClr val="5F5F5F"/>
                  </a:solidFill>
                  <a:latin typeface="Avenir LT Std 35 Light" charset="0"/>
                  <a:ea typeface="Avenir LT Std 35 Light" charset="0"/>
                  <a:cs typeface="Avenir LT Std 35 Light" charset="0"/>
                </a:defRPr>
              </a:lvl2pPr>
              <a:lvl3pPr marL="685800" indent="0" algn="l" defTabSz="685800" rtl="0" eaLnBrk="1" latinLnBrk="0" hangingPunct="1">
                <a:lnSpc>
                  <a:spcPct val="90000"/>
                </a:lnSpc>
                <a:spcBef>
                  <a:spcPts val="375"/>
                </a:spcBef>
                <a:buClr>
                  <a:srgbClr val="E76127"/>
                </a:buClr>
                <a:buFont typeface="Arial" panose="020B0604020202020204" pitchFamily="34" charset="0"/>
                <a:buNone/>
                <a:defRPr sz="1350" b="1" i="0" kern="1200">
                  <a:solidFill>
                    <a:srgbClr val="5F5F5F"/>
                  </a:solidFill>
                  <a:latin typeface="Avenir LT Std 35 Light" charset="0"/>
                  <a:ea typeface="Avenir LT Std 35 Light" charset="0"/>
                  <a:cs typeface="Avenir LT Std 35 Light" charset="0"/>
                </a:defRPr>
              </a:lvl3pPr>
              <a:lvl4pPr marL="10287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4pPr>
              <a:lvl5pPr marL="13716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lgn="ctr"/>
              <a:r>
                <a:rPr lang="en-US" sz="2400" dirty="0"/>
                <a:t>Wandering</a:t>
              </a:r>
            </a:p>
          </p:txBody>
        </p:sp>
      </p:grpSp>
      <p:grpSp>
        <p:nvGrpSpPr>
          <p:cNvPr id="5" name="Group 4">
            <a:extLst>
              <a:ext uri="{FF2B5EF4-FFF2-40B4-BE49-F238E27FC236}">
                <a16:creationId xmlns:a16="http://schemas.microsoft.com/office/drawing/2014/main" id="{0BC5A420-EE7E-494B-9FAC-C57273705B13}"/>
              </a:ext>
            </a:extLst>
          </p:cNvPr>
          <p:cNvGrpSpPr/>
          <p:nvPr/>
        </p:nvGrpSpPr>
        <p:grpSpPr>
          <a:xfrm>
            <a:off x="11" y="1829071"/>
            <a:ext cx="2009181" cy="1728282"/>
            <a:chOff x="11" y="1829071"/>
            <a:chExt cx="2009181" cy="1728282"/>
          </a:xfrm>
        </p:grpSpPr>
        <p:pic>
          <p:nvPicPr>
            <p:cNvPr id="4" name="Picture 3">
              <a:extLst>
                <a:ext uri="{FF2B5EF4-FFF2-40B4-BE49-F238E27FC236}">
                  <a16:creationId xmlns:a16="http://schemas.microsoft.com/office/drawing/2014/main" id="{DB00B227-A22F-EC42-B801-458EF3CC0E56}"/>
                </a:ext>
              </a:extLst>
            </p:cNvPr>
            <p:cNvPicPr>
              <a:picLocks noChangeAspect="1"/>
            </p:cNvPicPr>
            <p:nvPr/>
          </p:nvPicPr>
          <p:blipFill>
            <a:blip r:embed="rId3"/>
            <a:stretch>
              <a:fillRect/>
            </a:stretch>
          </p:blipFill>
          <p:spPr>
            <a:xfrm>
              <a:off x="258643" y="1829071"/>
              <a:ext cx="1617924" cy="1636959"/>
            </a:xfrm>
            <a:prstGeom prst="rect">
              <a:avLst/>
            </a:prstGeom>
          </p:spPr>
        </p:pic>
        <p:sp>
          <p:nvSpPr>
            <p:cNvPr id="8" name="Text Placeholder 2">
              <a:extLst>
                <a:ext uri="{FF2B5EF4-FFF2-40B4-BE49-F238E27FC236}">
                  <a16:creationId xmlns:a16="http://schemas.microsoft.com/office/drawing/2014/main" id="{18ECAA8A-33C2-7048-966E-B5DE92272310}"/>
                </a:ext>
              </a:extLst>
            </p:cNvPr>
            <p:cNvSpPr txBox="1">
              <a:spLocks/>
            </p:cNvSpPr>
            <p:nvPr/>
          </p:nvSpPr>
          <p:spPr>
            <a:xfrm>
              <a:off x="11" y="2939419"/>
              <a:ext cx="2009181" cy="617934"/>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Clr>
                  <a:srgbClr val="E76127"/>
                </a:buClr>
                <a:buFont typeface="Arial" panose="020B0604020202020204" pitchFamily="34" charset="0"/>
                <a:buNone/>
                <a:defRPr sz="1800" b="1" i="0" kern="1200">
                  <a:solidFill>
                    <a:srgbClr val="5F5F5F"/>
                  </a:solidFill>
                  <a:latin typeface="Avenir LT Std 35 Light" charset="0"/>
                  <a:ea typeface="Avenir LT Std 35 Light" charset="0"/>
                  <a:cs typeface="Avenir LT Std 35 Light" charset="0"/>
                </a:defRPr>
              </a:lvl1pPr>
              <a:lvl2pPr marL="342900" indent="0" algn="l" defTabSz="685800" rtl="0" eaLnBrk="1" latinLnBrk="0" hangingPunct="1">
                <a:lnSpc>
                  <a:spcPct val="90000"/>
                </a:lnSpc>
                <a:spcBef>
                  <a:spcPts val="375"/>
                </a:spcBef>
                <a:buClr>
                  <a:srgbClr val="E76127"/>
                </a:buClr>
                <a:buFont typeface="Arial" panose="020B0604020202020204" pitchFamily="34" charset="0"/>
                <a:buNone/>
                <a:defRPr sz="1500" b="1" i="0" kern="1200">
                  <a:solidFill>
                    <a:srgbClr val="5F5F5F"/>
                  </a:solidFill>
                  <a:latin typeface="Avenir LT Std 35 Light" charset="0"/>
                  <a:ea typeface="Avenir LT Std 35 Light" charset="0"/>
                  <a:cs typeface="Avenir LT Std 35 Light" charset="0"/>
                </a:defRPr>
              </a:lvl2pPr>
              <a:lvl3pPr marL="685800" indent="0" algn="l" defTabSz="685800" rtl="0" eaLnBrk="1" latinLnBrk="0" hangingPunct="1">
                <a:lnSpc>
                  <a:spcPct val="90000"/>
                </a:lnSpc>
                <a:spcBef>
                  <a:spcPts val="375"/>
                </a:spcBef>
                <a:buClr>
                  <a:srgbClr val="E76127"/>
                </a:buClr>
                <a:buFont typeface="Arial" panose="020B0604020202020204" pitchFamily="34" charset="0"/>
                <a:buNone/>
                <a:defRPr sz="1350" b="1" i="0" kern="1200">
                  <a:solidFill>
                    <a:srgbClr val="5F5F5F"/>
                  </a:solidFill>
                  <a:latin typeface="Avenir LT Std 35 Light" charset="0"/>
                  <a:ea typeface="Avenir LT Std 35 Light" charset="0"/>
                  <a:cs typeface="Avenir LT Std 35 Light" charset="0"/>
                </a:defRPr>
              </a:lvl3pPr>
              <a:lvl4pPr marL="10287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4pPr>
              <a:lvl5pPr marL="13716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lgn="ctr"/>
              <a:r>
                <a:rPr lang="en-US" sz="2400" b="0" dirty="0"/>
                <a:t>Wandering</a:t>
              </a:r>
            </a:p>
          </p:txBody>
        </p:sp>
      </p:grpSp>
      <p:grpSp>
        <p:nvGrpSpPr>
          <p:cNvPr id="16" name="Group 15">
            <a:extLst>
              <a:ext uri="{FF2B5EF4-FFF2-40B4-BE49-F238E27FC236}">
                <a16:creationId xmlns:a16="http://schemas.microsoft.com/office/drawing/2014/main" id="{6ED12DB0-EB5B-8644-94B4-A7F852B5B2D1}"/>
              </a:ext>
            </a:extLst>
          </p:cNvPr>
          <p:cNvGrpSpPr/>
          <p:nvPr/>
        </p:nvGrpSpPr>
        <p:grpSpPr>
          <a:xfrm>
            <a:off x="7333861" y="1691279"/>
            <a:ext cx="1810139" cy="1866074"/>
            <a:chOff x="7333861" y="1691279"/>
            <a:chExt cx="1810139" cy="1866074"/>
          </a:xfrm>
        </p:grpSpPr>
        <p:pic>
          <p:nvPicPr>
            <p:cNvPr id="11" name="Picture 10">
              <a:extLst>
                <a:ext uri="{FF2B5EF4-FFF2-40B4-BE49-F238E27FC236}">
                  <a16:creationId xmlns:a16="http://schemas.microsoft.com/office/drawing/2014/main" id="{F907582B-162F-184F-87F5-6E5BA1D7A4DF}"/>
                </a:ext>
              </a:extLst>
            </p:cNvPr>
            <p:cNvPicPr>
              <a:picLocks noChangeAspect="1"/>
            </p:cNvPicPr>
            <p:nvPr/>
          </p:nvPicPr>
          <p:blipFill>
            <a:blip r:embed="rId4"/>
            <a:stretch>
              <a:fillRect/>
            </a:stretch>
          </p:blipFill>
          <p:spPr>
            <a:xfrm>
              <a:off x="7389599" y="1691279"/>
              <a:ext cx="1617923" cy="1636958"/>
            </a:xfrm>
            <a:prstGeom prst="rect">
              <a:avLst/>
            </a:prstGeom>
          </p:spPr>
        </p:pic>
        <p:sp>
          <p:nvSpPr>
            <p:cNvPr id="18" name="Text Placeholder 4">
              <a:extLst>
                <a:ext uri="{FF2B5EF4-FFF2-40B4-BE49-F238E27FC236}">
                  <a16:creationId xmlns:a16="http://schemas.microsoft.com/office/drawing/2014/main" id="{49AB1D42-E0EB-494C-AE00-3459C5E54E0F}"/>
                </a:ext>
              </a:extLst>
            </p:cNvPr>
            <p:cNvSpPr txBox="1">
              <a:spLocks/>
            </p:cNvSpPr>
            <p:nvPr/>
          </p:nvSpPr>
          <p:spPr>
            <a:xfrm>
              <a:off x="7333861" y="2939419"/>
              <a:ext cx="1810139" cy="617934"/>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Clr>
                  <a:srgbClr val="E76127"/>
                </a:buClr>
                <a:buFont typeface="Arial" panose="020B0604020202020204" pitchFamily="34" charset="0"/>
                <a:buNone/>
                <a:defRPr sz="1800" b="1" i="0" kern="1200">
                  <a:solidFill>
                    <a:srgbClr val="5F5F5F"/>
                  </a:solidFill>
                  <a:latin typeface="Avenir LT Std 35 Light" charset="0"/>
                  <a:ea typeface="Avenir LT Std 35 Light" charset="0"/>
                  <a:cs typeface="Avenir LT Std 35 Light" charset="0"/>
                </a:defRPr>
              </a:lvl1pPr>
              <a:lvl2pPr marL="342900" indent="0" algn="l" defTabSz="685800" rtl="0" eaLnBrk="1" latinLnBrk="0" hangingPunct="1">
                <a:lnSpc>
                  <a:spcPct val="90000"/>
                </a:lnSpc>
                <a:spcBef>
                  <a:spcPts val="375"/>
                </a:spcBef>
                <a:buClr>
                  <a:srgbClr val="E76127"/>
                </a:buClr>
                <a:buFont typeface="Arial" panose="020B0604020202020204" pitchFamily="34" charset="0"/>
                <a:buNone/>
                <a:defRPr sz="1500" b="1" i="0" kern="1200">
                  <a:solidFill>
                    <a:srgbClr val="5F5F5F"/>
                  </a:solidFill>
                  <a:latin typeface="Avenir LT Std 35 Light" charset="0"/>
                  <a:ea typeface="Avenir LT Std 35 Light" charset="0"/>
                  <a:cs typeface="Avenir LT Std 35 Light" charset="0"/>
                </a:defRPr>
              </a:lvl2pPr>
              <a:lvl3pPr marL="685800" indent="0" algn="l" defTabSz="685800" rtl="0" eaLnBrk="1" latinLnBrk="0" hangingPunct="1">
                <a:lnSpc>
                  <a:spcPct val="90000"/>
                </a:lnSpc>
                <a:spcBef>
                  <a:spcPts val="375"/>
                </a:spcBef>
                <a:buClr>
                  <a:srgbClr val="E76127"/>
                </a:buClr>
                <a:buFont typeface="Arial" panose="020B0604020202020204" pitchFamily="34" charset="0"/>
                <a:buNone/>
                <a:defRPr sz="1350" b="1" i="0" kern="1200">
                  <a:solidFill>
                    <a:srgbClr val="5F5F5F"/>
                  </a:solidFill>
                  <a:latin typeface="Avenir LT Std 35 Light" charset="0"/>
                  <a:ea typeface="Avenir LT Std 35 Light" charset="0"/>
                  <a:cs typeface="Avenir LT Std 35 Light" charset="0"/>
                </a:defRPr>
              </a:lvl3pPr>
              <a:lvl4pPr marL="10287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4pPr>
              <a:lvl5pPr marL="13716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lgn="ctr"/>
              <a:r>
                <a:rPr lang="en-US" sz="2400" b="0" dirty="0"/>
                <a:t>Seeking</a:t>
              </a:r>
            </a:p>
          </p:txBody>
        </p:sp>
      </p:grpSp>
      <p:pic>
        <p:nvPicPr>
          <p:cNvPr id="17" name="Picture 16">
            <a:extLst>
              <a:ext uri="{FF2B5EF4-FFF2-40B4-BE49-F238E27FC236}">
                <a16:creationId xmlns:a16="http://schemas.microsoft.com/office/drawing/2014/main" id="{F487CEF9-537A-1348-B115-5DF23D4766A6}"/>
              </a:ext>
            </a:extLst>
          </p:cNvPr>
          <p:cNvPicPr>
            <a:picLocks noChangeAspect="1"/>
          </p:cNvPicPr>
          <p:nvPr/>
        </p:nvPicPr>
        <p:blipFill>
          <a:blip r:embed="rId5"/>
          <a:stretch>
            <a:fillRect/>
          </a:stretch>
        </p:blipFill>
        <p:spPr>
          <a:xfrm>
            <a:off x="1387571" y="1514901"/>
            <a:ext cx="6374137" cy="2060811"/>
          </a:xfrm>
          <a:prstGeom prst="rect">
            <a:avLst/>
          </a:prstGeom>
        </p:spPr>
      </p:pic>
    </p:spTree>
    <p:extLst>
      <p:ext uri="{BB962C8B-B14F-4D97-AF65-F5344CB8AC3E}">
        <p14:creationId xmlns:p14="http://schemas.microsoft.com/office/powerpoint/2010/main" val="240592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0-ppt_w/2"/>
                                          </p:val>
                                        </p:tav>
                                      </p:tavLst>
                                    </p:anim>
                                    <p:anim calcmode="lin" valueType="num">
                                      <p:cBhvr additive="base">
                                        <p:cTn id="7" dur="500"/>
                                        <p:tgtEl>
                                          <p:spTgt spid="7"/>
                                        </p:tgtEl>
                                        <p:attrNameLst>
                                          <p:attrName>ppt_y</p:attrName>
                                        </p:attrNameLst>
                                      </p:cBhvr>
                                      <p:tavLst>
                                        <p:tav tm="0">
                                          <p:val>
                                            <p:strVal val="ppt_y"/>
                                          </p:val>
                                        </p:tav>
                                        <p:tav tm="100000">
                                          <p:val>
                                            <p:strVal val="ppt_y"/>
                                          </p:val>
                                        </p:tav>
                                      </p:tavLst>
                                    </p:anim>
                                    <p:set>
                                      <p:cBhvr>
                                        <p:cTn id="8" dur="1" fill="hold">
                                          <p:stCondLst>
                                            <p:cond delay="499"/>
                                          </p:stCondLst>
                                        </p:cTn>
                                        <p:tgtEl>
                                          <p:spTgt spid="7"/>
                                        </p:tgtEl>
                                        <p:attrNameLst>
                                          <p:attrName>style.visibility</p:attrName>
                                        </p:attrNameLst>
                                      </p:cBhvr>
                                      <p:to>
                                        <p:strVal val="hidden"/>
                                      </p:to>
                                    </p:set>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1+#ppt_w/2"/>
                                          </p:val>
                                        </p:tav>
                                        <p:tav tm="100000">
                                          <p:val>
                                            <p:strVal val="#ppt_x"/>
                                          </p:val>
                                        </p:tav>
                                      </p:tavLst>
                                    </p:anim>
                                    <p:anim calcmode="lin" valueType="num">
                                      <p:cBhvr additive="base">
                                        <p:cTn id="19"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4C333F-EB9E-8745-B0DD-DFB07E5B1B9C}"/>
              </a:ext>
            </a:extLst>
          </p:cNvPr>
          <p:cNvSpPr>
            <a:spLocks noGrp="1"/>
          </p:cNvSpPr>
          <p:nvPr>
            <p:ph idx="1"/>
          </p:nvPr>
        </p:nvSpPr>
        <p:spPr>
          <a:xfrm>
            <a:off x="428625" y="2451437"/>
            <a:ext cx="8267903" cy="2680098"/>
          </a:xfrm>
        </p:spPr>
        <p:txBody>
          <a:bodyPr/>
          <a:lstStyle/>
          <a:p>
            <a:pPr marL="0" indent="0" algn="ctr">
              <a:buNone/>
            </a:pPr>
            <a:r>
              <a:rPr lang="en-US" dirty="0"/>
              <a:t>Many seekers seldom take steps forward </a:t>
            </a:r>
            <a:br>
              <a:rPr lang="en-US" dirty="0"/>
            </a:br>
            <a:r>
              <a:rPr lang="en-US" dirty="0"/>
              <a:t>because they are wandering.</a:t>
            </a:r>
          </a:p>
          <a:p>
            <a:pPr marL="0" indent="0" algn="ctr">
              <a:buNone/>
            </a:pPr>
            <a:br>
              <a:rPr lang="en-US" dirty="0">
                <a:solidFill>
                  <a:srgbClr val="FF0000"/>
                </a:solidFill>
              </a:rPr>
            </a:br>
            <a:r>
              <a:rPr lang="en-US" b="1" i="1" dirty="0">
                <a:solidFill>
                  <a:srgbClr val="007B93"/>
                </a:solidFill>
                <a:latin typeface="Avenir LT Std 35 Light Oblique" charset="0"/>
                <a:ea typeface="Avenir LT Std 35 Light Oblique" charset="0"/>
                <a:cs typeface="Avenir LT Std 35 Light Oblique" charset="0"/>
              </a:rPr>
              <a:t>What is the most important question you have for Jesus, to figure out if he is trustworthy with your life?</a:t>
            </a:r>
          </a:p>
          <a:p>
            <a:pPr marL="0" indent="0" algn="ctr">
              <a:buNone/>
            </a:pPr>
            <a:endParaRPr lang="en-US" b="1" i="1" dirty="0">
              <a:latin typeface="Avenir LT Std 35 Light Oblique" charset="0"/>
              <a:ea typeface="Avenir LT Std 35 Light Oblique" charset="0"/>
              <a:cs typeface="Avenir LT Std 35 Light Oblique" charset="0"/>
            </a:endParaRPr>
          </a:p>
          <a:p>
            <a:pPr marL="0" indent="0" algn="ctr">
              <a:buNone/>
            </a:pPr>
            <a:endParaRPr lang="en-US" dirty="0">
              <a:solidFill>
                <a:srgbClr val="007B93"/>
              </a:solidFill>
            </a:endParaRPr>
          </a:p>
        </p:txBody>
      </p:sp>
      <p:pic>
        <p:nvPicPr>
          <p:cNvPr id="6" name="Picture 5" descr="A close up of a logo&#10;&#10;Description automatically generated">
            <a:extLst>
              <a:ext uri="{FF2B5EF4-FFF2-40B4-BE49-F238E27FC236}">
                <a16:creationId xmlns:a16="http://schemas.microsoft.com/office/drawing/2014/main" id="{AA9243DF-AC64-BA41-95D3-1B467DD5EB76}"/>
              </a:ext>
            </a:extLst>
          </p:cNvPr>
          <p:cNvPicPr>
            <a:picLocks noChangeAspect="1"/>
          </p:cNvPicPr>
          <p:nvPr/>
        </p:nvPicPr>
        <p:blipFill>
          <a:blip r:embed="rId3"/>
          <a:stretch>
            <a:fillRect/>
          </a:stretch>
        </p:blipFill>
        <p:spPr>
          <a:xfrm>
            <a:off x="3696880" y="632829"/>
            <a:ext cx="1750239" cy="1783683"/>
          </a:xfrm>
          <a:prstGeom prst="rect">
            <a:avLst/>
          </a:prstGeom>
        </p:spPr>
      </p:pic>
    </p:spTree>
    <p:extLst>
      <p:ext uri="{BB962C8B-B14F-4D97-AF65-F5344CB8AC3E}">
        <p14:creationId xmlns:p14="http://schemas.microsoft.com/office/powerpoint/2010/main" val="3883584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77B32C6-A7AB-6A42-989A-6E3A899EDF88}"/>
              </a:ext>
            </a:extLst>
          </p:cNvPr>
          <p:cNvGrpSpPr/>
          <p:nvPr/>
        </p:nvGrpSpPr>
        <p:grpSpPr>
          <a:xfrm>
            <a:off x="2033516" y="-139901"/>
            <a:ext cx="5411337" cy="5475000"/>
            <a:chOff x="2033516" y="-139901"/>
            <a:chExt cx="5411337" cy="5475000"/>
          </a:xfrm>
        </p:grpSpPr>
        <p:pic>
          <p:nvPicPr>
            <p:cNvPr id="2" name="Picture 1">
              <a:extLst>
                <a:ext uri="{FF2B5EF4-FFF2-40B4-BE49-F238E27FC236}">
                  <a16:creationId xmlns:a16="http://schemas.microsoft.com/office/drawing/2014/main" id="{96447C29-4DB6-4B45-9E00-C5A051C8659A}"/>
                </a:ext>
              </a:extLst>
            </p:cNvPr>
            <p:cNvPicPr>
              <a:picLocks noChangeAspect="1"/>
            </p:cNvPicPr>
            <p:nvPr/>
          </p:nvPicPr>
          <p:blipFill>
            <a:blip r:embed="rId3"/>
            <a:stretch>
              <a:fillRect/>
            </a:stretch>
          </p:blipFill>
          <p:spPr>
            <a:xfrm>
              <a:off x="2033516" y="-139901"/>
              <a:ext cx="5411337" cy="5475000"/>
            </a:xfrm>
            <a:prstGeom prst="rect">
              <a:avLst/>
            </a:prstGeom>
          </p:spPr>
        </p:pic>
        <p:sp>
          <p:nvSpPr>
            <p:cNvPr id="14" name="Text Placeholder 2">
              <a:extLst>
                <a:ext uri="{FF2B5EF4-FFF2-40B4-BE49-F238E27FC236}">
                  <a16:creationId xmlns:a16="http://schemas.microsoft.com/office/drawing/2014/main" id="{502BFDE7-1EDC-0649-8942-829BB770F97B}"/>
                </a:ext>
              </a:extLst>
            </p:cNvPr>
            <p:cNvSpPr txBox="1">
              <a:spLocks/>
            </p:cNvSpPr>
            <p:nvPr/>
          </p:nvSpPr>
          <p:spPr>
            <a:xfrm>
              <a:off x="2872854" y="0"/>
              <a:ext cx="3398292" cy="1025067"/>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Clr>
                  <a:srgbClr val="E76127"/>
                </a:buClr>
                <a:buFont typeface="Arial" panose="020B0604020202020204" pitchFamily="34" charset="0"/>
                <a:buNone/>
                <a:defRPr sz="1800" b="1" i="0" kern="1200">
                  <a:solidFill>
                    <a:srgbClr val="5F5F5F"/>
                  </a:solidFill>
                  <a:latin typeface="Avenir LT Std 35 Light" charset="0"/>
                  <a:ea typeface="Avenir LT Std 35 Light" charset="0"/>
                  <a:cs typeface="Avenir LT Std 35 Light" charset="0"/>
                </a:defRPr>
              </a:lvl1pPr>
              <a:lvl2pPr marL="342900" indent="0" algn="l" defTabSz="685800" rtl="0" eaLnBrk="1" latinLnBrk="0" hangingPunct="1">
                <a:lnSpc>
                  <a:spcPct val="90000"/>
                </a:lnSpc>
                <a:spcBef>
                  <a:spcPts val="375"/>
                </a:spcBef>
                <a:buClr>
                  <a:srgbClr val="E76127"/>
                </a:buClr>
                <a:buFont typeface="Arial" panose="020B0604020202020204" pitchFamily="34" charset="0"/>
                <a:buNone/>
                <a:defRPr sz="1500" b="1" i="0" kern="1200">
                  <a:solidFill>
                    <a:srgbClr val="5F5F5F"/>
                  </a:solidFill>
                  <a:latin typeface="Avenir LT Std 35 Light" charset="0"/>
                  <a:ea typeface="Avenir LT Std 35 Light" charset="0"/>
                  <a:cs typeface="Avenir LT Std 35 Light" charset="0"/>
                </a:defRPr>
              </a:lvl2pPr>
              <a:lvl3pPr marL="685800" indent="0" algn="l" defTabSz="685800" rtl="0" eaLnBrk="1" latinLnBrk="0" hangingPunct="1">
                <a:lnSpc>
                  <a:spcPct val="90000"/>
                </a:lnSpc>
                <a:spcBef>
                  <a:spcPts val="375"/>
                </a:spcBef>
                <a:buClr>
                  <a:srgbClr val="E76127"/>
                </a:buClr>
                <a:buFont typeface="Arial" panose="020B0604020202020204" pitchFamily="34" charset="0"/>
                <a:buNone/>
                <a:defRPr sz="1350" b="1" i="0" kern="1200">
                  <a:solidFill>
                    <a:srgbClr val="5F5F5F"/>
                  </a:solidFill>
                  <a:latin typeface="Avenir LT Std 35 Light" charset="0"/>
                  <a:ea typeface="Avenir LT Std 35 Light" charset="0"/>
                  <a:cs typeface="Avenir LT Std 35 Light" charset="0"/>
                </a:defRPr>
              </a:lvl3pPr>
              <a:lvl4pPr marL="10287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4pPr>
              <a:lvl5pPr marL="13716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lgn="ctr"/>
              <a:r>
                <a:rPr lang="en-US" sz="2400" dirty="0"/>
                <a:t>Ambivalent</a:t>
              </a:r>
            </a:p>
          </p:txBody>
        </p:sp>
      </p:grpSp>
      <p:pic>
        <p:nvPicPr>
          <p:cNvPr id="10" name="Picture 9">
            <a:extLst>
              <a:ext uri="{FF2B5EF4-FFF2-40B4-BE49-F238E27FC236}">
                <a16:creationId xmlns:a16="http://schemas.microsoft.com/office/drawing/2014/main" id="{33706EEA-DB31-8145-919E-5AC6D170E656}"/>
              </a:ext>
            </a:extLst>
          </p:cNvPr>
          <p:cNvPicPr>
            <a:picLocks noChangeAspect="1"/>
          </p:cNvPicPr>
          <p:nvPr/>
        </p:nvPicPr>
        <p:blipFill>
          <a:blip r:embed="rId4"/>
          <a:stretch>
            <a:fillRect/>
          </a:stretch>
        </p:blipFill>
        <p:spPr>
          <a:xfrm>
            <a:off x="1201003" y="1440935"/>
            <a:ext cx="6803409" cy="2199598"/>
          </a:xfrm>
          <a:prstGeom prst="rect">
            <a:avLst/>
          </a:prstGeom>
        </p:spPr>
      </p:pic>
      <p:grpSp>
        <p:nvGrpSpPr>
          <p:cNvPr id="4" name="Group 3">
            <a:extLst>
              <a:ext uri="{FF2B5EF4-FFF2-40B4-BE49-F238E27FC236}">
                <a16:creationId xmlns:a16="http://schemas.microsoft.com/office/drawing/2014/main" id="{BD171A0B-D91C-FB4A-92FC-CDF3078BC31F}"/>
              </a:ext>
            </a:extLst>
          </p:cNvPr>
          <p:cNvGrpSpPr/>
          <p:nvPr/>
        </p:nvGrpSpPr>
        <p:grpSpPr>
          <a:xfrm>
            <a:off x="0" y="1351127"/>
            <a:ext cx="2168062" cy="2217737"/>
            <a:chOff x="0" y="1344303"/>
            <a:chExt cx="2168062" cy="2217737"/>
          </a:xfrm>
        </p:grpSpPr>
        <p:pic>
          <p:nvPicPr>
            <p:cNvPr id="19" name="Picture 18">
              <a:extLst>
                <a:ext uri="{FF2B5EF4-FFF2-40B4-BE49-F238E27FC236}">
                  <a16:creationId xmlns:a16="http://schemas.microsoft.com/office/drawing/2014/main" id="{0DEB9230-9F72-D942-BBD1-EE7F057F3990}"/>
                </a:ext>
              </a:extLst>
            </p:cNvPr>
            <p:cNvPicPr>
              <a:picLocks noChangeAspect="1"/>
            </p:cNvPicPr>
            <p:nvPr/>
          </p:nvPicPr>
          <p:blipFill>
            <a:blip r:embed="rId3"/>
            <a:stretch>
              <a:fillRect/>
            </a:stretch>
          </p:blipFill>
          <p:spPr>
            <a:xfrm>
              <a:off x="70512" y="1344303"/>
              <a:ext cx="2097550" cy="2122227"/>
            </a:xfrm>
            <a:prstGeom prst="rect">
              <a:avLst/>
            </a:prstGeom>
          </p:spPr>
        </p:pic>
        <p:sp>
          <p:nvSpPr>
            <p:cNvPr id="7" name="Text Placeholder 4">
              <a:extLst>
                <a:ext uri="{FF2B5EF4-FFF2-40B4-BE49-F238E27FC236}">
                  <a16:creationId xmlns:a16="http://schemas.microsoft.com/office/drawing/2014/main" id="{A205384D-5E2F-A24A-8D9B-B2FEBA1A87F0}"/>
                </a:ext>
              </a:extLst>
            </p:cNvPr>
            <p:cNvSpPr txBox="1">
              <a:spLocks/>
            </p:cNvSpPr>
            <p:nvPr/>
          </p:nvSpPr>
          <p:spPr>
            <a:xfrm>
              <a:off x="0" y="2702653"/>
              <a:ext cx="2164260" cy="859387"/>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Clr>
                  <a:srgbClr val="E76127"/>
                </a:buClr>
                <a:buFont typeface="Arial" panose="020B0604020202020204" pitchFamily="34" charset="0"/>
                <a:buNone/>
                <a:defRPr sz="1800" b="1" i="0" kern="1200">
                  <a:solidFill>
                    <a:srgbClr val="5F5F5F"/>
                  </a:solidFill>
                  <a:latin typeface="Avenir LT Std 35 Light" charset="0"/>
                  <a:ea typeface="Avenir LT Std 35 Light" charset="0"/>
                  <a:cs typeface="Avenir LT Std 35 Light" charset="0"/>
                </a:defRPr>
              </a:lvl1pPr>
              <a:lvl2pPr marL="342900" indent="0" algn="l" defTabSz="685800" rtl="0" eaLnBrk="1" latinLnBrk="0" hangingPunct="1">
                <a:lnSpc>
                  <a:spcPct val="90000"/>
                </a:lnSpc>
                <a:spcBef>
                  <a:spcPts val="375"/>
                </a:spcBef>
                <a:buClr>
                  <a:srgbClr val="E76127"/>
                </a:buClr>
                <a:buFont typeface="Arial" panose="020B0604020202020204" pitchFamily="34" charset="0"/>
                <a:buNone/>
                <a:defRPr sz="1500" b="1" i="0" kern="1200">
                  <a:solidFill>
                    <a:srgbClr val="5F5F5F"/>
                  </a:solidFill>
                  <a:latin typeface="Avenir LT Std 35 Light" charset="0"/>
                  <a:ea typeface="Avenir LT Std 35 Light" charset="0"/>
                  <a:cs typeface="Avenir LT Std 35 Light" charset="0"/>
                </a:defRPr>
              </a:lvl2pPr>
              <a:lvl3pPr marL="685800" indent="0" algn="l" defTabSz="685800" rtl="0" eaLnBrk="1" latinLnBrk="0" hangingPunct="1">
                <a:lnSpc>
                  <a:spcPct val="90000"/>
                </a:lnSpc>
                <a:spcBef>
                  <a:spcPts val="375"/>
                </a:spcBef>
                <a:buClr>
                  <a:srgbClr val="E76127"/>
                </a:buClr>
                <a:buFont typeface="Arial" panose="020B0604020202020204" pitchFamily="34" charset="0"/>
                <a:buNone/>
                <a:defRPr sz="1350" b="1" i="0" kern="1200">
                  <a:solidFill>
                    <a:srgbClr val="5F5F5F"/>
                  </a:solidFill>
                  <a:latin typeface="Avenir LT Std 35 Light" charset="0"/>
                  <a:ea typeface="Avenir LT Std 35 Light" charset="0"/>
                  <a:cs typeface="Avenir LT Std 35 Light" charset="0"/>
                </a:defRPr>
              </a:lvl3pPr>
              <a:lvl4pPr marL="10287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4pPr>
              <a:lvl5pPr marL="13716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lgn="ctr">
                <a:lnSpc>
                  <a:spcPts val="2500"/>
                </a:lnSpc>
              </a:pPr>
              <a:r>
                <a:rPr lang="en-US" sz="2400" b="0" dirty="0"/>
                <a:t>Ambivalent</a:t>
              </a:r>
            </a:p>
          </p:txBody>
        </p:sp>
      </p:grpSp>
      <p:grpSp>
        <p:nvGrpSpPr>
          <p:cNvPr id="20" name="Group 19">
            <a:extLst>
              <a:ext uri="{FF2B5EF4-FFF2-40B4-BE49-F238E27FC236}">
                <a16:creationId xmlns:a16="http://schemas.microsoft.com/office/drawing/2014/main" id="{97401C10-B847-5043-BEBD-F96E090D203A}"/>
              </a:ext>
            </a:extLst>
          </p:cNvPr>
          <p:cNvGrpSpPr/>
          <p:nvPr/>
        </p:nvGrpSpPr>
        <p:grpSpPr>
          <a:xfrm>
            <a:off x="7304377" y="1618895"/>
            <a:ext cx="1704355" cy="2261473"/>
            <a:chOff x="7304377" y="1618895"/>
            <a:chExt cx="1704355" cy="2261473"/>
          </a:xfrm>
        </p:grpSpPr>
        <p:pic>
          <p:nvPicPr>
            <p:cNvPr id="5" name="Picture 4">
              <a:extLst>
                <a:ext uri="{FF2B5EF4-FFF2-40B4-BE49-F238E27FC236}">
                  <a16:creationId xmlns:a16="http://schemas.microsoft.com/office/drawing/2014/main" id="{C65925C5-C427-1940-AB50-4ACBD51264A0}"/>
                </a:ext>
              </a:extLst>
            </p:cNvPr>
            <p:cNvPicPr>
              <a:picLocks noChangeAspect="1"/>
            </p:cNvPicPr>
            <p:nvPr/>
          </p:nvPicPr>
          <p:blipFill>
            <a:blip r:embed="rId5"/>
            <a:stretch>
              <a:fillRect/>
            </a:stretch>
          </p:blipFill>
          <p:spPr>
            <a:xfrm>
              <a:off x="7430542" y="1618895"/>
              <a:ext cx="1488269" cy="1505778"/>
            </a:xfrm>
            <a:prstGeom prst="rect">
              <a:avLst/>
            </a:prstGeom>
          </p:spPr>
        </p:pic>
        <p:sp>
          <p:nvSpPr>
            <p:cNvPr id="16" name="Text Placeholder 4">
              <a:extLst>
                <a:ext uri="{FF2B5EF4-FFF2-40B4-BE49-F238E27FC236}">
                  <a16:creationId xmlns:a16="http://schemas.microsoft.com/office/drawing/2014/main" id="{E022D47D-DAD9-FE41-B9FB-F3FB6DCD5891}"/>
                </a:ext>
              </a:extLst>
            </p:cNvPr>
            <p:cNvSpPr txBox="1">
              <a:spLocks/>
            </p:cNvSpPr>
            <p:nvPr/>
          </p:nvSpPr>
          <p:spPr>
            <a:xfrm>
              <a:off x="7304377" y="3020981"/>
              <a:ext cx="1704355" cy="859387"/>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Clr>
                  <a:srgbClr val="E76127"/>
                </a:buClr>
                <a:buFont typeface="Arial" panose="020B0604020202020204" pitchFamily="34" charset="0"/>
                <a:buNone/>
                <a:defRPr sz="1800" b="1" i="0" kern="1200">
                  <a:solidFill>
                    <a:srgbClr val="5F5F5F"/>
                  </a:solidFill>
                  <a:latin typeface="Avenir LT Std 35 Light" charset="0"/>
                  <a:ea typeface="Avenir LT Std 35 Light" charset="0"/>
                  <a:cs typeface="Avenir LT Std 35 Light" charset="0"/>
                </a:defRPr>
              </a:lvl1pPr>
              <a:lvl2pPr marL="342900" indent="0" algn="l" defTabSz="685800" rtl="0" eaLnBrk="1" latinLnBrk="0" hangingPunct="1">
                <a:lnSpc>
                  <a:spcPct val="90000"/>
                </a:lnSpc>
                <a:spcBef>
                  <a:spcPts val="375"/>
                </a:spcBef>
                <a:buClr>
                  <a:srgbClr val="E76127"/>
                </a:buClr>
                <a:buFont typeface="Arial" panose="020B0604020202020204" pitchFamily="34" charset="0"/>
                <a:buNone/>
                <a:defRPr sz="1500" b="1" i="0" kern="1200">
                  <a:solidFill>
                    <a:srgbClr val="5F5F5F"/>
                  </a:solidFill>
                  <a:latin typeface="Avenir LT Std 35 Light" charset="0"/>
                  <a:ea typeface="Avenir LT Std 35 Light" charset="0"/>
                  <a:cs typeface="Avenir LT Std 35 Light" charset="0"/>
                </a:defRPr>
              </a:lvl2pPr>
              <a:lvl3pPr marL="685800" indent="0" algn="l" defTabSz="685800" rtl="0" eaLnBrk="1" latinLnBrk="0" hangingPunct="1">
                <a:lnSpc>
                  <a:spcPct val="90000"/>
                </a:lnSpc>
                <a:spcBef>
                  <a:spcPts val="375"/>
                </a:spcBef>
                <a:buClr>
                  <a:srgbClr val="E76127"/>
                </a:buClr>
                <a:buFont typeface="Arial" panose="020B0604020202020204" pitchFamily="34" charset="0"/>
                <a:buNone/>
                <a:defRPr sz="1350" b="1" i="0" kern="1200">
                  <a:solidFill>
                    <a:srgbClr val="5F5F5F"/>
                  </a:solidFill>
                  <a:latin typeface="Avenir LT Std 35 Light" charset="0"/>
                  <a:ea typeface="Avenir LT Std 35 Light" charset="0"/>
                  <a:cs typeface="Avenir LT Std 35 Light" charset="0"/>
                </a:defRPr>
              </a:lvl3pPr>
              <a:lvl4pPr marL="10287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4pPr>
              <a:lvl5pPr marL="13716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lgn="ctr">
                <a:lnSpc>
                  <a:spcPts val="2500"/>
                </a:lnSpc>
              </a:pPr>
              <a:r>
                <a:rPr lang="en-US" sz="2400" b="0" dirty="0"/>
                <a:t>Follower </a:t>
              </a:r>
              <a:br>
                <a:rPr lang="en-US" sz="2400" b="0" dirty="0"/>
              </a:br>
              <a:r>
                <a:rPr lang="en-US" sz="2400" b="0" dirty="0"/>
                <a:t>of Jesus</a:t>
              </a:r>
            </a:p>
          </p:txBody>
        </p:sp>
      </p:grpSp>
    </p:spTree>
    <p:extLst>
      <p:ext uri="{BB962C8B-B14F-4D97-AF65-F5344CB8AC3E}">
        <p14:creationId xmlns:p14="http://schemas.microsoft.com/office/powerpoint/2010/main" val="4066191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0-ppt_w/2"/>
                                          </p:val>
                                        </p:tav>
                                      </p:tavLst>
                                    </p:anim>
                                    <p:anim calcmode="lin" valueType="num">
                                      <p:cBhvr additive="base">
                                        <p:cTn id="7" dur="500"/>
                                        <p:tgtEl>
                                          <p:spTgt spid="3"/>
                                        </p:tgtEl>
                                        <p:attrNameLst>
                                          <p:attrName>ppt_y</p:attrName>
                                        </p:attrNameLst>
                                      </p:cBhvr>
                                      <p:tavLst>
                                        <p:tav tm="0">
                                          <p:val>
                                            <p:strVal val="ppt_y"/>
                                          </p:val>
                                        </p:tav>
                                        <p:tav tm="100000">
                                          <p:val>
                                            <p:strVal val="ppt_y"/>
                                          </p:val>
                                        </p:tav>
                                      </p:tavLst>
                                    </p:anim>
                                    <p:set>
                                      <p:cBhvr>
                                        <p:cTn id="8" dur="1" fill="hold">
                                          <p:stCondLst>
                                            <p:cond delay="499"/>
                                          </p:stCondLst>
                                        </p:cTn>
                                        <p:tgtEl>
                                          <p:spTgt spid="3"/>
                                        </p:tgtEl>
                                        <p:attrNameLst>
                                          <p:attrName>style.visibility</p:attrName>
                                        </p:attrNameLst>
                                      </p:cBhvr>
                                      <p:to>
                                        <p:strVal val="hidden"/>
                                      </p:to>
                                    </p:set>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1+#ppt_w/2"/>
                                          </p:val>
                                        </p:tav>
                                        <p:tav tm="100000">
                                          <p:val>
                                            <p:strVal val="#ppt_x"/>
                                          </p:val>
                                        </p:tav>
                                      </p:tavLst>
                                    </p:anim>
                                    <p:anim calcmode="lin" valueType="num">
                                      <p:cBhvr additive="base">
                                        <p:cTn id="19"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4C333F-EB9E-8745-B0DD-DFB07E5B1B9C}"/>
              </a:ext>
            </a:extLst>
          </p:cNvPr>
          <p:cNvSpPr>
            <a:spLocks noGrp="1"/>
          </p:cNvSpPr>
          <p:nvPr>
            <p:ph idx="1"/>
          </p:nvPr>
        </p:nvSpPr>
        <p:spPr>
          <a:xfrm>
            <a:off x="428625" y="2451434"/>
            <a:ext cx="8267903" cy="2680098"/>
          </a:xfrm>
        </p:spPr>
        <p:txBody>
          <a:bodyPr/>
          <a:lstStyle/>
          <a:p>
            <a:pPr marL="0" indent="0" algn="ctr">
              <a:buNone/>
            </a:pPr>
            <a:r>
              <a:rPr lang="en-US" dirty="0"/>
              <a:t>Jesus loves to invite </a:t>
            </a:r>
            <a:br>
              <a:rPr lang="en-US" dirty="0"/>
            </a:br>
            <a:r>
              <a:rPr lang="en-US" dirty="0"/>
              <a:t>people to become his followers. </a:t>
            </a:r>
            <a:br>
              <a:rPr lang="en-US" dirty="0"/>
            </a:br>
            <a:r>
              <a:rPr lang="en-US" dirty="0"/>
              <a:t>We get to offer the same invitation!</a:t>
            </a:r>
            <a:br>
              <a:rPr lang="en-US" dirty="0"/>
            </a:br>
            <a:endParaRPr lang="en-US" dirty="0"/>
          </a:p>
          <a:p>
            <a:pPr marL="0" indent="0" algn="ctr">
              <a:buNone/>
            </a:pPr>
            <a:r>
              <a:rPr lang="en-US" b="1" i="1" dirty="0">
                <a:solidFill>
                  <a:srgbClr val="007B93"/>
                </a:solidFill>
                <a:latin typeface="Avenir LT Std 35 Light Oblique" charset="0"/>
                <a:ea typeface="Avenir LT Std 35 Light Oblique" charset="0"/>
                <a:cs typeface="Avenir LT Std 35 Light Oblique" charset="0"/>
              </a:rPr>
              <a:t>How can you grow as an inviter?  </a:t>
            </a:r>
          </a:p>
          <a:p>
            <a:pPr marL="0" indent="0" algn="ctr">
              <a:buNone/>
            </a:pPr>
            <a:endParaRPr lang="en-US" b="1" i="1" dirty="0">
              <a:latin typeface="Avenir LT Std 35 Light Oblique" charset="0"/>
              <a:ea typeface="Avenir LT Std 35 Light Oblique" charset="0"/>
              <a:cs typeface="Avenir LT Std 35 Light Oblique" charset="0"/>
            </a:endParaRPr>
          </a:p>
          <a:p>
            <a:pPr marL="0" indent="0" algn="ctr">
              <a:buNone/>
            </a:pPr>
            <a:endParaRPr lang="en-US" dirty="0">
              <a:solidFill>
                <a:srgbClr val="007B93"/>
              </a:solidFill>
            </a:endParaRPr>
          </a:p>
        </p:txBody>
      </p:sp>
      <p:pic>
        <p:nvPicPr>
          <p:cNvPr id="6" name="Picture 5" descr="A picture containing light&#10;&#10;Description automatically generated">
            <a:extLst>
              <a:ext uri="{FF2B5EF4-FFF2-40B4-BE49-F238E27FC236}">
                <a16:creationId xmlns:a16="http://schemas.microsoft.com/office/drawing/2014/main" id="{584ED529-822D-074C-A2B5-0AE59A49A89D}"/>
              </a:ext>
            </a:extLst>
          </p:cNvPr>
          <p:cNvPicPr>
            <a:picLocks noChangeAspect="1"/>
          </p:cNvPicPr>
          <p:nvPr/>
        </p:nvPicPr>
        <p:blipFill>
          <a:blip r:embed="rId3"/>
          <a:stretch>
            <a:fillRect/>
          </a:stretch>
        </p:blipFill>
        <p:spPr>
          <a:xfrm>
            <a:off x="3885689" y="609934"/>
            <a:ext cx="1372621" cy="1797050"/>
          </a:xfrm>
          <a:prstGeom prst="rect">
            <a:avLst/>
          </a:prstGeom>
        </p:spPr>
      </p:pic>
    </p:spTree>
    <p:extLst>
      <p:ext uri="{BB962C8B-B14F-4D97-AF65-F5344CB8AC3E}">
        <p14:creationId xmlns:p14="http://schemas.microsoft.com/office/powerpoint/2010/main" val="213201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13"/>
          <p:cNvSpPr/>
          <p:nvPr/>
        </p:nvSpPr>
        <p:spPr>
          <a:xfrm>
            <a:off x="1856700" y="2642708"/>
            <a:ext cx="2936700" cy="1567200"/>
          </a:xfrm>
          <a:prstGeom prst="rect">
            <a:avLst/>
          </a:prstGeom>
          <a:noFill/>
          <a:ln w="76200" cap="flat" cmpd="sng">
            <a:solidFill>
              <a:srgbClr val="95C9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SzPts val="1100"/>
              <a:buNone/>
            </a:pPr>
            <a:r>
              <a:rPr lang="en" sz="1800" b="1">
                <a:solidFill>
                  <a:srgbClr val="95C93D"/>
                </a:solidFill>
                <a:latin typeface="Avenir"/>
                <a:ea typeface="Avenir"/>
                <a:cs typeface="Avenir"/>
                <a:sym typeface="Avenir"/>
              </a:rPr>
              <a:t>SOCIAL </a:t>
            </a:r>
            <a:endParaRPr sz="1800" b="1">
              <a:solidFill>
                <a:srgbClr val="95C93D"/>
              </a:solidFill>
              <a:latin typeface="Avenir"/>
              <a:ea typeface="Avenir"/>
              <a:cs typeface="Avenir"/>
              <a:sym typeface="Avenir"/>
            </a:endParaRPr>
          </a:p>
          <a:p>
            <a:pPr marL="0" marR="0" lvl="0" indent="0" algn="ctr" rtl="0">
              <a:spcBef>
                <a:spcPts val="0"/>
              </a:spcBef>
              <a:spcAft>
                <a:spcPts val="0"/>
              </a:spcAft>
              <a:buClr>
                <a:schemeClr val="dk1"/>
              </a:buClr>
              <a:buSzPts val="1100"/>
              <a:buFont typeface="Arial"/>
              <a:buNone/>
            </a:pPr>
            <a:r>
              <a:rPr lang="en" sz="1800" b="1">
                <a:solidFill>
                  <a:srgbClr val="95C93D"/>
                </a:solidFill>
                <a:latin typeface="Avenir"/>
                <a:ea typeface="Avenir"/>
                <a:cs typeface="Avenir"/>
                <a:sym typeface="Avenir"/>
              </a:rPr>
              <a:t>CLUB</a:t>
            </a:r>
            <a:endParaRPr sz="1800" b="1">
              <a:solidFill>
                <a:srgbClr val="95C93D"/>
              </a:solidFill>
              <a:latin typeface="Avenir"/>
              <a:ea typeface="Avenir"/>
              <a:cs typeface="Avenir"/>
              <a:sym typeface="Avenir"/>
            </a:endParaRPr>
          </a:p>
          <a:p>
            <a:pPr marL="0" marR="0" lvl="0" indent="0" algn="ctr" rtl="0">
              <a:spcBef>
                <a:spcPts val="0"/>
              </a:spcBef>
              <a:spcAft>
                <a:spcPts val="0"/>
              </a:spcAft>
              <a:buSzPts val="1100"/>
              <a:buNone/>
            </a:pPr>
            <a:r>
              <a:rPr lang="en" sz="1200" b="1">
                <a:solidFill>
                  <a:srgbClr val="6D6E71"/>
                </a:solidFill>
                <a:latin typeface="Avenir"/>
                <a:ea typeface="Avenir"/>
                <a:cs typeface="Avenir"/>
                <a:sym typeface="Avenir"/>
              </a:rPr>
              <a:t>Little impact on campus, </a:t>
            </a:r>
            <a:br>
              <a:rPr lang="en" sz="1200" b="1">
                <a:solidFill>
                  <a:srgbClr val="6D6E71"/>
                </a:solidFill>
                <a:latin typeface="Avenir"/>
                <a:ea typeface="Avenir"/>
                <a:cs typeface="Avenir"/>
                <a:sym typeface="Avenir"/>
              </a:rPr>
            </a:br>
            <a:r>
              <a:rPr lang="en" sz="1200" b="1">
                <a:solidFill>
                  <a:srgbClr val="6D6E71"/>
                </a:solidFill>
                <a:latin typeface="Avenir"/>
                <a:ea typeface="Avenir"/>
                <a:cs typeface="Avenir"/>
                <a:sym typeface="Avenir"/>
              </a:rPr>
              <a:t>little personal transformation.</a:t>
            </a:r>
            <a:endParaRPr sz="1200" b="1">
              <a:solidFill>
                <a:srgbClr val="6D6E71"/>
              </a:solidFill>
              <a:latin typeface="Avenir"/>
              <a:ea typeface="Avenir"/>
              <a:cs typeface="Avenir"/>
              <a:sym typeface="Avenir"/>
            </a:endParaRPr>
          </a:p>
        </p:txBody>
      </p:sp>
      <p:sp>
        <p:nvSpPr>
          <p:cNvPr id="56" name="Google Shape;56;p13"/>
          <p:cNvSpPr/>
          <p:nvPr/>
        </p:nvSpPr>
        <p:spPr>
          <a:xfrm>
            <a:off x="4962900" y="783850"/>
            <a:ext cx="2987100" cy="1644600"/>
          </a:xfrm>
          <a:prstGeom prst="rect">
            <a:avLst/>
          </a:prstGeom>
          <a:noFill/>
          <a:ln w="76200" cap="flat" cmpd="sng">
            <a:solidFill>
              <a:srgbClr val="E76127"/>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r>
              <a:rPr lang="en" sz="1800" b="1">
                <a:solidFill>
                  <a:srgbClr val="E76127"/>
                </a:solidFill>
                <a:latin typeface="Avenir"/>
                <a:ea typeface="Avenir"/>
                <a:cs typeface="Avenir"/>
                <a:sym typeface="Avenir"/>
              </a:rPr>
              <a:t>TRANSFORMATIONAL COMMUNITY</a:t>
            </a:r>
            <a:endParaRPr sz="1800" b="1">
              <a:solidFill>
                <a:srgbClr val="E76127"/>
              </a:solidFill>
              <a:latin typeface="Avenir"/>
              <a:ea typeface="Avenir"/>
              <a:cs typeface="Avenir"/>
              <a:sym typeface="Avenir"/>
            </a:endParaRPr>
          </a:p>
          <a:p>
            <a:pPr marL="0" lvl="0" indent="0" algn="ctr" rtl="0">
              <a:spcBef>
                <a:spcPts val="0"/>
              </a:spcBef>
              <a:spcAft>
                <a:spcPts val="0"/>
              </a:spcAft>
              <a:buSzPts val="1100"/>
              <a:buNone/>
            </a:pPr>
            <a:r>
              <a:rPr lang="en" sz="1200" b="1">
                <a:solidFill>
                  <a:srgbClr val="6D6E71"/>
                </a:solidFill>
                <a:latin typeface="Avenir"/>
                <a:ea typeface="Avenir"/>
                <a:cs typeface="Avenir"/>
                <a:sym typeface="Avenir"/>
              </a:rPr>
              <a:t>The Holy Spirit keeps leading us into conversions, reaching new networks, and reconciliation &amp; justice. </a:t>
            </a:r>
            <a:endParaRPr sz="1800" b="1">
              <a:solidFill>
                <a:srgbClr val="E76127"/>
              </a:solidFill>
              <a:latin typeface="Avenir"/>
              <a:ea typeface="Avenir"/>
              <a:cs typeface="Avenir"/>
              <a:sym typeface="Avenir"/>
            </a:endParaRPr>
          </a:p>
        </p:txBody>
      </p:sp>
      <p:sp>
        <p:nvSpPr>
          <p:cNvPr id="57" name="Google Shape;57;p13"/>
          <p:cNvSpPr/>
          <p:nvPr/>
        </p:nvSpPr>
        <p:spPr>
          <a:xfrm>
            <a:off x="4967546" y="2639964"/>
            <a:ext cx="2987100" cy="1567200"/>
          </a:xfrm>
          <a:prstGeom prst="rect">
            <a:avLst/>
          </a:prstGeom>
          <a:noFill/>
          <a:ln w="76200" cap="flat" cmpd="sng">
            <a:solidFill>
              <a:srgbClr val="D41A6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SzPts val="1100"/>
              <a:buNone/>
            </a:pPr>
            <a:r>
              <a:rPr lang="en" sz="1800" b="1">
                <a:solidFill>
                  <a:srgbClr val="D41A69"/>
                </a:solidFill>
                <a:latin typeface="Avenir"/>
                <a:ea typeface="Avenir"/>
                <a:cs typeface="Avenir"/>
                <a:sym typeface="Avenir"/>
              </a:rPr>
              <a:t>CONVERSION</a:t>
            </a:r>
            <a:endParaRPr sz="1800" b="1">
              <a:solidFill>
                <a:srgbClr val="D41A69"/>
              </a:solidFill>
              <a:latin typeface="Avenir"/>
              <a:ea typeface="Avenir"/>
              <a:cs typeface="Avenir"/>
              <a:sym typeface="Avenir"/>
            </a:endParaRPr>
          </a:p>
          <a:p>
            <a:pPr marL="0" marR="0" lvl="0" indent="0" algn="ctr" rtl="0">
              <a:spcBef>
                <a:spcPts val="0"/>
              </a:spcBef>
              <a:spcAft>
                <a:spcPts val="0"/>
              </a:spcAft>
              <a:buClr>
                <a:schemeClr val="dk1"/>
              </a:buClr>
              <a:buSzPts val="1100"/>
              <a:buFont typeface="Arial"/>
              <a:buNone/>
            </a:pPr>
            <a:r>
              <a:rPr lang="en" sz="1800" b="1">
                <a:solidFill>
                  <a:srgbClr val="D41A69"/>
                </a:solidFill>
                <a:latin typeface="Avenir"/>
                <a:ea typeface="Avenir"/>
                <a:cs typeface="Avenir"/>
                <a:sym typeface="Avenir"/>
              </a:rPr>
              <a:t>COMMUNITY</a:t>
            </a:r>
            <a:endParaRPr sz="1800" b="1">
              <a:solidFill>
                <a:srgbClr val="D41A69"/>
              </a:solidFill>
              <a:latin typeface="Avenir"/>
              <a:ea typeface="Avenir"/>
              <a:cs typeface="Avenir"/>
              <a:sym typeface="Avenir"/>
            </a:endParaRPr>
          </a:p>
          <a:p>
            <a:pPr marL="0" marR="0" lvl="0" indent="0" algn="ctr" rtl="0">
              <a:spcBef>
                <a:spcPts val="0"/>
              </a:spcBef>
              <a:spcAft>
                <a:spcPts val="0"/>
              </a:spcAft>
              <a:buSzPts val="1100"/>
              <a:buNone/>
            </a:pPr>
            <a:r>
              <a:rPr lang="en" sz="1200" b="1">
                <a:solidFill>
                  <a:srgbClr val="6D6E71"/>
                </a:solidFill>
                <a:latin typeface="Avenir"/>
                <a:ea typeface="Avenir"/>
                <a:cs typeface="Avenir"/>
                <a:sym typeface="Avenir"/>
              </a:rPr>
              <a:t>The Good news is shared but not embodied.</a:t>
            </a:r>
            <a:endParaRPr sz="1200" b="1">
              <a:solidFill>
                <a:srgbClr val="6D6E71"/>
              </a:solidFill>
              <a:latin typeface="Avenir"/>
              <a:ea typeface="Avenir"/>
              <a:cs typeface="Avenir"/>
              <a:sym typeface="Avenir"/>
            </a:endParaRPr>
          </a:p>
        </p:txBody>
      </p:sp>
      <p:sp>
        <p:nvSpPr>
          <p:cNvPr id="58" name="Google Shape;58;p13"/>
          <p:cNvSpPr txBox="1"/>
          <p:nvPr/>
        </p:nvSpPr>
        <p:spPr>
          <a:xfrm>
            <a:off x="4414940" y="2238593"/>
            <a:ext cx="476400" cy="351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500">
                <a:solidFill>
                  <a:srgbClr val="FFFFFF"/>
                </a:solidFill>
                <a:latin typeface="Avenir"/>
                <a:ea typeface="Avenir"/>
                <a:cs typeface="Avenir"/>
                <a:sym typeface="Avenir"/>
              </a:rPr>
              <a:t>+</a:t>
            </a:r>
            <a:endParaRPr/>
          </a:p>
        </p:txBody>
      </p:sp>
      <p:sp>
        <p:nvSpPr>
          <p:cNvPr id="59" name="Google Shape;59;p13"/>
          <p:cNvSpPr/>
          <p:nvPr/>
        </p:nvSpPr>
        <p:spPr>
          <a:xfrm>
            <a:off x="1851962" y="815973"/>
            <a:ext cx="2936700" cy="1644600"/>
          </a:xfrm>
          <a:prstGeom prst="rect">
            <a:avLst/>
          </a:prstGeom>
          <a:noFill/>
          <a:ln w="76200" cap="flat" cmpd="sng">
            <a:solidFill>
              <a:srgbClr val="0B3C6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100"/>
              <a:buFont typeface="Arial"/>
              <a:buNone/>
            </a:pPr>
            <a:r>
              <a:rPr lang="en" sz="1800" b="1">
                <a:solidFill>
                  <a:srgbClr val="0B3C61"/>
                </a:solidFill>
                <a:latin typeface="Avenir"/>
                <a:ea typeface="Avenir"/>
                <a:cs typeface="Avenir"/>
                <a:sym typeface="Avenir"/>
              </a:rPr>
              <a:t>RECONCILIATION</a:t>
            </a:r>
            <a:br>
              <a:rPr lang="en" sz="1800" b="1">
                <a:solidFill>
                  <a:srgbClr val="0B3C61"/>
                </a:solidFill>
                <a:latin typeface="Avenir"/>
                <a:ea typeface="Avenir"/>
                <a:cs typeface="Avenir"/>
                <a:sym typeface="Avenir"/>
              </a:rPr>
            </a:br>
            <a:r>
              <a:rPr lang="en" sz="1800" b="1">
                <a:solidFill>
                  <a:srgbClr val="0B3C61"/>
                </a:solidFill>
                <a:latin typeface="Avenir"/>
                <a:ea typeface="Avenir"/>
                <a:cs typeface="Avenir"/>
                <a:sym typeface="Avenir"/>
              </a:rPr>
              <a:t>COMMUNITY</a:t>
            </a:r>
            <a:endParaRPr sz="1800" b="1">
              <a:solidFill>
                <a:srgbClr val="0B3C61"/>
              </a:solidFill>
              <a:latin typeface="Avenir"/>
              <a:ea typeface="Avenir"/>
              <a:cs typeface="Avenir"/>
              <a:sym typeface="Avenir"/>
            </a:endParaRPr>
          </a:p>
          <a:p>
            <a:pPr marL="0" marR="0" lvl="0" indent="0" algn="ctr" rtl="0">
              <a:spcBef>
                <a:spcPts val="0"/>
              </a:spcBef>
              <a:spcAft>
                <a:spcPts val="0"/>
              </a:spcAft>
              <a:buSzPts val="1100"/>
              <a:buNone/>
            </a:pPr>
            <a:r>
              <a:rPr lang="en" sz="1200" b="1">
                <a:solidFill>
                  <a:srgbClr val="6D6E71"/>
                </a:solidFill>
                <a:latin typeface="Avenir"/>
                <a:ea typeface="Avenir"/>
                <a:cs typeface="Avenir"/>
                <a:sym typeface="Avenir"/>
              </a:rPr>
              <a:t>Good news is not shared, </a:t>
            </a:r>
            <a:br>
              <a:rPr lang="en" sz="1200" b="1">
                <a:solidFill>
                  <a:srgbClr val="6D6E71"/>
                </a:solidFill>
                <a:latin typeface="Avenir"/>
                <a:ea typeface="Avenir"/>
                <a:cs typeface="Avenir"/>
                <a:sym typeface="Avenir"/>
              </a:rPr>
            </a:br>
            <a:r>
              <a:rPr lang="en" sz="1200" b="1">
                <a:solidFill>
                  <a:srgbClr val="6D6E71"/>
                </a:solidFill>
                <a:latin typeface="Avenir"/>
                <a:ea typeface="Avenir"/>
                <a:cs typeface="Avenir"/>
                <a:sym typeface="Avenir"/>
              </a:rPr>
              <a:t>only embodied.</a:t>
            </a:r>
            <a:endParaRPr sz="1200" b="1">
              <a:solidFill>
                <a:srgbClr val="6D6E71"/>
              </a:solidFill>
              <a:latin typeface="Avenir"/>
              <a:ea typeface="Avenir"/>
              <a:cs typeface="Avenir"/>
              <a:sym typeface="Avenir"/>
            </a:endParaRPr>
          </a:p>
        </p:txBody>
      </p:sp>
      <p:sp>
        <p:nvSpPr>
          <p:cNvPr id="60" name="Google Shape;60;p13"/>
          <p:cNvSpPr txBox="1"/>
          <p:nvPr/>
        </p:nvSpPr>
        <p:spPr>
          <a:xfrm>
            <a:off x="1425618" y="4566300"/>
            <a:ext cx="2249665" cy="490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000" i="1" dirty="0">
                <a:solidFill>
                  <a:srgbClr val="6D6E71"/>
                </a:solidFill>
                <a:latin typeface="Avenir"/>
                <a:ea typeface="Avenir"/>
                <a:cs typeface="Avenir"/>
                <a:sym typeface="Avenir"/>
              </a:rPr>
              <a:t>LOW  EVANGELISM</a:t>
            </a:r>
            <a:endParaRPr sz="900" dirty="0">
              <a:solidFill>
                <a:srgbClr val="6D6E71"/>
              </a:solidFill>
            </a:endParaRPr>
          </a:p>
        </p:txBody>
      </p:sp>
      <p:sp>
        <p:nvSpPr>
          <p:cNvPr id="61" name="Google Shape;61;p13"/>
          <p:cNvSpPr txBox="1"/>
          <p:nvPr/>
        </p:nvSpPr>
        <p:spPr>
          <a:xfrm>
            <a:off x="76200" y="783850"/>
            <a:ext cx="1361100" cy="577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000" i="1">
                <a:solidFill>
                  <a:srgbClr val="6D6E71"/>
                </a:solidFill>
                <a:latin typeface="Avenir"/>
                <a:ea typeface="Avenir"/>
                <a:cs typeface="Avenir"/>
                <a:sym typeface="Avenir"/>
              </a:rPr>
              <a:t>HIGH RECONCILIATION AND JUSTICE</a:t>
            </a:r>
            <a:endParaRPr sz="1000">
              <a:solidFill>
                <a:srgbClr val="6D6E71"/>
              </a:solidFill>
            </a:endParaRPr>
          </a:p>
        </p:txBody>
      </p:sp>
      <p:cxnSp>
        <p:nvCxnSpPr>
          <p:cNvPr id="62" name="Google Shape;62;p13"/>
          <p:cNvCxnSpPr/>
          <p:nvPr/>
        </p:nvCxnSpPr>
        <p:spPr>
          <a:xfrm>
            <a:off x="1536525" y="177350"/>
            <a:ext cx="0" cy="4298100"/>
          </a:xfrm>
          <a:prstGeom prst="straightConnector1">
            <a:avLst/>
          </a:prstGeom>
          <a:noFill/>
          <a:ln w="76200" cap="flat" cmpd="sng">
            <a:solidFill>
              <a:srgbClr val="6D6E71"/>
            </a:solidFill>
            <a:prstDash val="solid"/>
            <a:miter lim="800000"/>
            <a:headEnd type="triangle" w="med" len="med"/>
            <a:tailEnd type="none" w="sm" len="sm"/>
          </a:ln>
        </p:spPr>
      </p:cxnSp>
      <p:cxnSp>
        <p:nvCxnSpPr>
          <p:cNvPr id="63" name="Google Shape;63;p13"/>
          <p:cNvCxnSpPr/>
          <p:nvPr/>
        </p:nvCxnSpPr>
        <p:spPr>
          <a:xfrm rot="10800000">
            <a:off x="1502985" y="4479110"/>
            <a:ext cx="7122600" cy="0"/>
          </a:xfrm>
          <a:prstGeom prst="straightConnector1">
            <a:avLst/>
          </a:prstGeom>
          <a:noFill/>
          <a:ln w="76200" cap="flat" cmpd="sng">
            <a:solidFill>
              <a:srgbClr val="6D6E71"/>
            </a:solidFill>
            <a:prstDash val="solid"/>
            <a:miter lim="800000"/>
            <a:headEnd type="triangle" w="med" len="med"/>
            <a:tailEnd type="none" w="sm" len="sm"/>
          </a:ln>
        </p:spPr>
      </p:cxnSp>
      <p:sp>
        <p:nvSpPr>
          <p:cNvPr id="64" name="Google Shape;64;p13"/>
          <p:cNvSpPr txBox="1"/>
          <p:nvPr/>
        </p:nvSpPr>
        <p:spPr>
          <a:xfrm>
            <a:off x="76200" y="3828475"/>
            <a:ext cx="1361100" cy="577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000" i="1">
                <a:solidFill>
                  <a:srgbClr val="6D6E71"/>
                </a:solidFill>
                <a:latin typeface="Avenir"/>
                <a:ea typeface="Avenir"/>
                <a:cs typeface="Avenir"/>
                <a:sym typeface="Avenir"/>
              </a:rPr>
              <a:t>LOW RECONCILIATION AND JUSTICE</a:t>
            </a:r>
            <a:endParaRPr sz="1000">
              <a:solidFill>
                <a:srgbClr val="6D6E71"/>
              </a:solidFill>
            </a:endParaRPr>
          </a:p>
        </p:txBody>
      </p:sp>
      <p:sp>
        <p:nvSpPr>
          <p:cNvPr id="65" name="Google Shape;65;p13"/>
          <p:cNvSpPr txBox="1"/>
          <p:nvPr/>
        </p:nvSpPr>
        <p:spPr>
          <a:xfrm>
            <a:off x="6593550" y="4566300"/>
            <a:ext cx="1361100" cy="577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000" i="1" dirty="0">
                <a:solidFill>
                  <a:srgbClr val="6D6E71"/>
                </a:solidFill>
                <a:latin typeface="Avenir"/>
                <a:ea typeface="Avenir"/>
                <a:cs typeface="Avenir"/>
                <a:sym typeface="Avenir"/>
              </a:rPr>
              <a:t>HIGH EVANGELISM</a:t>
            </a:r>
            <a:endParaRPr sz="900" dirty="0">
              <a:solidFill>
                <a:srgbClr val="6D6E71"/>
              </a:solidFill>
            </a:endParaRPr>
          </a:p>
        </p:txBody>
      </p:sp>
    </p:spTree>
    <p:extLst>
      <p:ext uri="{BB962C8B-B14F-4D97-AF65-F5344CB8AC3E}">
        <p14:creationId xmlns:p14="http://schemas.microsoft.com/office/powerpoint/2010/main" val="1355331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0866B18-4849-2742-A128-4C09E3105886}"/>
              </a:ext>
            </a:extLst>
          </p:cNvPr>
          <p:cNvGrpSpPr/>
          <p:nvPr/>
        </p:nvGrpSpPr>
        <p:grpSpPr>
          <a:xfrm>
            <a:off x="165702" y="1427719"/>
            <a:ext cx="1880215" cy="2157460"/>
            <a:chOff x="165702" y="1427719"/>
            <a:chExt cx="1880215" cy="2157460"/>
          </a:xfrm>
        </p:grpSpPr>
        <p:pic>
          <p:nvPicPr>
            <p:cNvPr id="16" name="Picture 15">
              <a:extLst>
                <a:ext uri="{FF2B5EF4-FFF2-40B4-BE49-F238E27FC236}">
                  <a16:creationId xmlns:a16="http://schemas.microsoft.com/office/drawing/2014/main" id="{2013FE4E-0840-6D41-AEE1-E6DF7426D5F4}"/>
                </a:ext>
              </a:extLst>
            </p:cNvPr>
            <p:cNvPicPr>
              <a:picLocks noChangeAspect="1"/>
            </p:cNvPicPr>
            <p:nvPr/>
          </p:nvPicPr>
          <p:blipFill>
            <a:blip r:embed="rId3"/>
            <a:stretch>
              <a:fillRect/>
            </a:stretch>
          </p:blipFill>
          <p:spPr>
            <a:xfrm>
              <a:off x="165702" y="1427719"/>
              <a:ext cx="1880215" cy="1902336"/>
            </a:xfrm>
            <a:prstGeom prst="rect">
              <a:avLst/>
            </a:prstGeom>
          </p:spPr>
        </p:pic>
        <p:sp>
          <p:nvSpPr>
            <p:cNvPr id="12" name="Text Placeholder 2">
              <a:extLst>
                <a:ext uri="{FF2B5EF4-FFF2-40B4-BE49-F238E27FC236}">
                  <a16:creationId xmlns:a16="http://schemas.microsoft.com/office/drawing/2014/main" id="{5AF84B1E-EEC3-5C4F-A843-F68C40F56186}"/>
                </a:ext>
              </a:extLst>
            </p:cNvPr>
            <p:cNvSpPr txBox="1">
              <a:spLocks/>
            </p:cNvSpPr>
            <p:nvPr/>
          </p:nvSpPr>
          <p:spPr>
            <a:xfrm>
              <a:off x="540434" y="2967245"/>
              <a:ext cx="1188276" cy="617934"/>
            </a:xfrm>
            <a:prstGeom prst="rect">
              <a:avLst/>
            </a:prstGeom>
          </p:spPr>
          <p:txBody>
            <a:bodyPr vert="horz" lIns="91440" tIns="45720" rIns="91440" bIns="45720" rtlCol="0" anchor="b">
              <a:noAutofit/>
            </a:bodyPr>
            <a:lstStyle>
              <a:lvl1pPr marL="0" indent="0" algn="l" defTabSz="685800" rtl="0" eaLnBrk="1" latinLnBrk="0" hangingPunct="1">
                <a:lnSpc>
                  <a:spcPct val="90000"/>
                </a:lnSpc>
                <a:spcBef>
                  <a:spcPts val="750"/>
                </a:spcBef>
                <a:buClr>
                  <a:srgbClr val="E76127"/>
                </a:buClr>
                <a:buFont typeface="Arial" panose="020B0604020202020204" pitchFamily="34" charset="0"/>
                <a:buNone/>
                <a:defRPr sz="1800" b="1" i="0" kern="1200">
                  <a:solidFill>
                    <a:srgbClr val="5F5F5F"/>
                  </a:solidFill>
                  <a:latin typeface="Avenir LT Std 35 Light" charset="0"/>
                  <a:ea typeface="Avenir LT Std 35 Light" charset="0"/>
                  <a:cs typeface="Avenir LT Std 35 Light" charset="0"/>
                </a:defRPr>
              </a:lvl1pPr>
              <a:lvl2pPr marL="342900" indent="0" algn="l" defTabSz="685800" rtl="0" eaLnBrk="1" latinLnBrk="0" hangingPunct="1">
                <a:lnSpc>
                  <a:spcPct val="90000"/>
                </a:lnSpc>
                <a:spcBef>
                  <a:spcPts val="375"/>
                </a:spcBef>
                <a:buClr>
                  <a:srgbClr val="E76127"/>
                </a:buClr>
                <a:buFont typeface="Arial" panose="020B0604020202020204" pitchFamily="34" charset="0"/>
                <a:buNone/>
                <a:defRPr sz="1500" b="1" i="0" kern="1200">
                  <a:solidFill>
                    <a:srgbClr val="5F5F5F"/>
                  </a:solidFill>
                  <a:latin typeface="Avenir LT Std 35 Light" charset="0"/>
                  <a:ea typeface="Avenir LT Std 35 Light" charset="0"/>
                  <a:cs typeface="Avenir LT Std 35 Light" charset="0"/>
                </a:defRPr>
              </a:lvl2pPr>
              <a:lvl3pPr marL="685800" indent="0" algn="l" defTabSz="685800" rtl="0" eaLnBrk="1" latinLnBrk="0" hangingPunct="1">
                <a:lnSpc>
                  <a:spcPct val="90000"/>
                </a:lnSpc>
                <a:spcBef>
                  <a:spcPts val="375"/>
                </a:spcBef>
                <a:buClr>
                  <a:srgbClr val="E76127"/>
                </a:buClr>
                <a:buFont typeface="Arial" panose="020B0604020202020204" pitchFamily="34" charset="0"/>
                <a:buNone/>
                <a:defRPr sz="1350" b="1" i="0" kern="1200">
                  <a:solidFill>
                    <a:srgbClr val="5F5F5F"/>
                  </a:solidFill>
                  <a:latin typeface="Avenir LT Std 35 Light" charset="0"/>
                  <a:ea typeface="Avenir LT Std 35 Light" charset="0"/>
                  <a:cs typeface="Avenir LT Std 35 Light" charset="0"/>
                </a:defRPr>
              </a:lvl3pPr>
              <a:lvl4pPr marL="10287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4pPr>
              <a:lvl5pPr marL="13716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lgn="ctr">
                <a:lnSpc>
                  <a:spcPct val="100000"/>
                </a:lnSpc>
              </a:pPr>
              <a:r>
                <a:rPr lang="en-US" sz="2200" b="0" dirty="0"/>
                <a:t>Timid</a:t>
              </a:r>
            </a:p>
          </p:txBody>
        </p:sp>
      </p:grpSp>
      <p:grpSp>
        <p:nvGrpSpPr>
          <p:cNvPr id="24" name="Group 23">
            <a:extLst>
              <a:ext uri="{FF2B5EF4-FFF2-40B4-BE49-F238E27FC236}">
                <a16:creationId xmlns:a16="http://schemas.microsoft.com/office/drawing/2014/main" id="{59030D0E-45B8-E245-908E-2E67D6BD40DC}"/>
              </a:ext>
            </a:extLst>
          </p:cNvPr>
          <p:cNvGrpSpPr/>
          <p:nvPr/>
        </p:nvGrpSpPr>
        <p:grpSpPr>
          <a:xfrm>
            <a:off x="7197937" y="1671851"/>
            <a:ext cx="1857920" cy="2188916"/>
            <a:chOff x="7197937" y="1671851"/>
            <a:chExt cx="1857920" cy="2188916"/>
          </a:xfrm>
        </p:grpSpPr>
        <p:pic>
          <p:nvPicPr>
            <p:cNvPr id="17" name="Picture 16">
              <a:extLst>
                <a:ext uri="{FF2B5EF4-FFF2-40B4-BE49-F238E27FC236}">
                  <a16:creationId xmlns:a16="http://schemas.microsoft.com/office/drawing/2014/main" id="{D04CF0A0-23B6-384B-8A0F-0D78DFD6392B}"/>
                </a:ext>
              </a:extLst>
            </p:cNvPr>
            <p:cNvPicPr>
              <a:picLocks noChangeAspect="1"/>
            </p:cNvPicPr>
            <p:nvPr/>
          </p:nvPicPr>
          <p:blipFill>
            <a:blip r:embed="rId4"/>
            <a:stretch>
              <a:fillRect/>
            </a:stretch>
          </p:blipFill>
          <p:spPr>
            <a:xfrm>
              <a:off x="7197937" y="1671851"/>
              <a:ext cx="1857920" cy="1521725"/>
            </a:xfrm>
            <a:prstGeom prst="rect">
              <a:avLst/>
            </a:prstGeom>
          </p:spPr>
        </p:pic>
        <p:sp>
          <p:nvSpPr>
            <p:cNvPr id="18" name="Text Placeholder 2">
              <a:extLst>
                <a:ext uri="{FF2B5EF4-FFF2-40B4-BE49-F238E27FC236}">
                  <a16:creationId xmlns:a16="http://schemas.microsoft.com/office/drawing/2014/main" id="{4A6F5F83-BD1A-9440-BAED-1317BE796BA9}"/>
                </a:ext>
              </a:extLst>
            </p:cNvPr>
            <p:cNvSpPr txBox="1">
              <a:spLocks/>
            </p:cNvSpPr>
            <p:nvPr/>
          </p:nvSpPr>
          <p:spPr>
            <a:xfrm>
              <a:off x="7219687" y="3242833"/>
              <a:ext cx="1782825" cy="617934"/>
            </a:xfrm>
            <a:prstGeom prst="rect">
              <a:avLst/>
            </a:prstGeom>
          </p:spPr>
          <p:txBody>
            <a:bodyPr vert="horz" lIns="91440" tIns="45720" rIns="91440" bIns="45720" rtlCol="0" anchor="b">
              <a:noAutofit/>
            </a:bodyPr>
            <a:lstStyle>
              <a:lvl1pPr marL="0" indent="0" algn="l" defTabSz="685800" rtl="0" eaLnBrk="1" latinLnBrk="0" hangingPunct="1">
                <a:lnSpc>
                  <a:spcPct val="90000"/>
                </a:lnSpc>
                <a:spcBef>
                  <a:spcPts val="750"/>
                </a:spcBef>
                <a:buClr>
                  <a:srgbClr val="E76127"/>
                </a:buClr>
                <a:buFont typeface="Arial" panose="020B0604020202020204" pitchFamily="34" charset="0"/>
                <a:buNone/>
                <a:defRPr sz="1800" b="1" i="0" kern="1200">
                  <a:solidFill>
                    <a:srgbClr val="5F5F5F"/>
                  </a:solidFill>
                  <a:latin typeface="Avenir LT Std 35 Light" charset="0"/>
                  <a:ea typeface="Avenir LT Std 35 Light" charset="0"/>
                  <a:cs typeface="Avenir LT Std 35 Light" charset="0"/>
                </a:defRPr>
              </a:lvl1pPr>
              <a:lvl2pPr marL="342900" indent="0" algn="l" defTabSz="685800" rtl="0" eaLnBrk="1" latinLnBrk="0" hangingPunct="1">
                <a:lnSpc>
                  <a:spcPct val="90000"/>
                </a:lnSpc>
                <a:spcBef>
                  <a:spcPts val="375"/>
                </a:spcBef>
                <a:buClr>
                  <a:srgbClr val="E76127"/>
                </a:buClr>
                <a:buFont typeface="Arial" panose="020B0604020202020204" pitchFamily="34" charset="0"/>
                <a:buNone/>
                <a:defRPr sz="1500" b="1" i="0" kern="1200">
                  <a:solidFill>
                    <a:srgbClr val="5F5F5F"/>
                  </a:solidFill>
                  <a:latin typeface="Avenir LT Std 35 Light" charset="0"/>
                  <a:ea typeface="Avenir LT Std 35 Light" charset="0"/>
                  <a:cs typeface="Avenir LT Std 35 Light" charset="0"/>
                </a:defRPr>
              </a:lvl2pPr>
              <a:lvl3pPr marL="685800" indent="0" algn="l" defTabSz="685800" rtl="0" eaLnBrk="1" latinLnBrk="0" hangingPunct="1">
                <a:lnSpc>
                  <a:spcPct val="90000"/>
                </a:lnSpc>
                <a:spcBef>
                  <a:spcPts val="375"/>
                </a:spcBef>
                <a:buClr>
                  <a:srgbClr val="E76127"/>
                </a:buClr>
                <a:buFont typeface="Arial" panose="020B0604020202020204" pitchFamily="34" charset="0"/>
                <a:buNone/>
                <a:defRPr sz="1350" b="1" i="0" kern="1200">
                  <a:solidFill>
                    <a:srgbClr val="5F5F5F"/>
                  </a:solidFill>
                  <a:latin typeface="Avenir LT Std 35 Light" charset="0"/>
                  <a:ea typeface="Avenir LT Std 35 Light" charset="0"/>
                  <a:cs typeface="Avenir LT Std 35 Light" charset="0"/>
                </a:defRPr>
              </a:lvl3pPr>
              <a:lvl4pPr marL="10287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4pPr>
              <a:lvl5pPr marL="13716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lgn="ctr">
                <a:lnSpc>
                  <a:spcPts val="2070"/>
                </a:lnSpc>
                <a:spcBef>
                  <a:spcPts val="0"/>
                </a:spcBef>
              </a:pPr>
              <a:r>
                <a:rPr lang="en-US" sz="2200" b="0" dirty="0"/>
                <a:t>Faithful</a:t>
              </a:r>
              <a:br>
                <a:rPr lang="en-US" sz="2200" b="0" dirty="0"/>
              </a:br>
              <a:r>
                <a:rPr lang="en-US" sz="2200" b="0" dirty="0"/>
                <a:t>Witness</a:t>
              </a:r>
            </a:p>
          </p:txBody>
        </p:sp>
      </p:grpSp>
      <p:grpSp>
        <p:nvGrpSpPr>
          <p:cNvPr id="25" name="Group 24">
            <a:extLst>
              <a:ext uri="{FF2B5EF4-FFF2-40B4-BE49-F238E27FC236}">
                <a16:creationId xmlns:a16="http://schemas.microsoft.com/office/drawing/2014/main" id="{CBFF535C-8E1F-2E4B-B6C0-2DB790E14080}"/>
              </a:ext>
            </a:extLst>
          </p:cNvPr>
          <p:cNvGrpSpPr/>
          <p:nvPr/>
        </p:nvGrpSpPr>
        <p:grpSpPr>
          <a:xfrm>
            <a:off x="2449429" y="0"/>
            <a:ext cx="4313038" cy="4643560"/>
            <a:chOff x="2449429" y="0"/>
            <a:chExt cx="4313038" cy="4643560"/>
          </a:xfrm>
        </p:grpSpPr>
        <p:pic>
          <p:nvPicPr>
            <p:cNvPr id="8" name="Picture 7">
              <a:extLst>
                <a:ext uri="{FF2B5EF4-FFF2-40B4-BE49-F238E27FC236}">
                  <a16:creationId xmlns:a16="http://schemas.microsoft.com/office/drawing/2014/main" id="{77CCC550-75B8-2740-908F-23E8A1CEB702}"/>
                </a:ext>
              </a:extLst>
            </p:cNvPr>
            <p:cNvPicPr>
              <a:picLocks noChangeAspect="1"/>
            </p:cNvPicPr>
            <p:nvPr/>
          </p:nvPicPr>
          <p:blipFill>
            <a:blip r:embed="rId3"/>
            <a:stretch>
              <a:fillRect/>
            </a:stretch>
          </p:blipFill>
          <p:spPr>
            <a:xfrm>
              <a:off x="2449429" y="279779"/>
              <a:ext cx="4313038" cy="4363781"/>
            </a:xfrm>
            <a:prstGeom prst="rect">
              <a:avLst/>
            </a:prstGeom>
          </p:spPr>
        </p:pic>
        <p:sp>
          <p:nvSpPr>
            <p:cNvPr id="23" name="Text Placeholder 2">
              <a:extLst>
                <a:ext uri="{FF2B5EF4-FFF2-40B4-BE49-F238E27FC236}">
                  <a16:creationId xmlns:a16="http://schemas.microsoft.com/office/drawing/2014/main" id="{7BB22388-078D-454A-B6AC-BFA94CC170BC}"/>
                </a:ext>
              </a:extLst>
            </p:cNvPr>
            <p:cNvSpPr txBox="1">
              <a:spLocks/>
            </p:cNvSpPr>
            <p:nvPr/>
          </p:nvSpPr>
          <p:spPr>
            <a:xfrm>
              <a:off x="2872854" y="0"/>
              <a:ext cx="3398292" cy="1025067"/>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Clr>
                  <a:srgbClr val="E76127"/>
                </a:buClr>
                <a:buFont typeface="Arial" panose="020B0604020202020204" pitchFamily="34" charset="0"/>
                <a:buNone/>
                <a:defRPr sz="1800" b="1" i="0" kern="1200">
                  <a:solidFill>
                    <a:srgbClr val="5F5F5F"/>
                  </a:solidFill>
                  <a:latin typeface="Avenir LT Std 35 Light" charset="0"/>
                  <a:ea typeface="Avenir LT Std 35 Light" charset="0"/>
                  <a:cs typeface="Avenir LT Std 35 Light" charset="0"/>
                </a:defRPr>
              </a:lvl1pPr>
              <a:lvl2pPr marL="342900" indent="0" algn="l" defTabSz="685800" rtl="0" eaLnBrk="1" latinLnBrk="0" hangingPunct="1">
                <a:lnSpc>
                  <a:spcPct val="90000"/>
                </a:lnSpc>
                <a:spcBef>
                  <a:spcPts val="375"/>
                </a:spcBef>
                <a:buClr>
                  <a:srgbClr val="E76127"/>
                </a:buClr>
                <a:buFont typeface="Arial" panose="020B0604020202020204" pitchFamily="34" charset="0"/>
                <a:buNone/>
                <a:defRPr sz="1500" b="1" i="0" kern="1200">
                  <a:solidFill>
                    <a:srgbClr val="5F5F5F"/>
                  </a:solidFill>
                  <a:latin typeface="Avenir LT Std 35 Light" charset="0"/>
                  <a:ea typeface="Avenir LT Std 35 Light" charset="0"/>
                  <a:cs typeface="Avenir LT Std 35 Light" charset="0"/>
                </a:defRPr>
              </a:lvl2pPr>
              <a:lvl3pPr marL="685800" indent="0" algn="l" defTabSz="685800" rtl="0" eaLnBrk="1" latinLnBrk="0" hangingPunct="1">
                <a:lnSpc>
                  <a:spcPct val="90000"/>
                </a:lnSpc>
                <a:spcBef>
                  <a:spcPts val="375"/>
                </a:spcBef>
                <a:buClr>
                  <a:srgbClr val="E76127"/>
                </a:buClr>
                <a:buFont typeface="Arial" panose="020B0604020202020204" pitchFamily="34" charset="0"/>
                <a:buNone/>
                <a:defRPr sz="1350" b="1" i="0" kern="1200">
                  <a:solidFill>
                    <a:srgbClr val="5F5F5F"/>
                  </a:solidFill>
                  <a:latin typeface="Avenir LT Std 35 Light" charset="0"/>
                  <a:ea typeface="Avenir LT Std 35 Light" charset="0"/>
                  <a:cs typeface="Avenir LT Std 35 Light" charset="0"/>
                </a:defRPr>
              </a:lvl3pPr>
              <a:lvl4pPr marL="10287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4pPr>
              <a:lvl5pPr marL="1371600" indent="0" algn="l" defTabSz="685800" rtl="0" eaLnBrk="1" latinLnBrk="0" hangingPunct="1">
                <a:lnSpc>
                  <a:spcPct val="90000"/>
                </a:lnSpc>
                <a:spcBef>
                  <a:spcPts val="375"/>
                </a:spcBef>
                <a:buClr>
                  <a:srgbClr val="E76127"/>
                </a:buClr>
                <a:buFont typeface="Arial" panose="020B0604020202020204" pitchFamily="34" charset="0"/>
                <a:buNone/>
                <a:defRPr sz="1200" b="1" i="0" kern="1200">
                  <a:solidFill>
                    <a:srgbClr val="5F5F5F"/>
                  </a:solidFill>
                  <a:latin typeface="Avenir LT Std 35 Light" charset="0"/>
                  <a:ea typeface="Avenir LT Std 35 Light" charset="0"/>
                  <a:cs typeface="Avenir LT Std 35 Light" charset="0"/>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lgn="ctr"/>
              <a:r>
                <a:rPr lang="en-US" sz="2400" dirty="0"/>
                <a:t>Timid</a:t>
              </a:r>
            </a:p>
          </p:txBody>
        </p:sp>
      </p:grpSp>
      <p:pic>
        <p:nvPicPr>
          <p:cNvPr id="26" name="Picture 25">
            <a:extLst>
              <a:ext uri="{FF2B5EF4-FFF2-40B4-BE49-F238E27FC236}">
                <a16:creationId xmlns:a16="http://schemas.microsoft.com/office/drawing/2014/main" id="{104A39D9-23AF-B64E-9CC5-6E13E12DA0C2}"/>
              </a:ext>
            </a:extLst>
          </p:cNvPr>
          <p:cNvPicPr>
            <a:picLocks noChangeAspect="1"/>
          </p:cNvPicPr>
          <p:nvPr/>
        </p:nvPicPr>
        <p:blipFill>
          <a:blip r:embed="rId5"/>
          <a:stretch>
            <a:fillRect/>
          </a:stretch>
        </p:blipFill>
        <p:spPr>
          <a:xfrm>
            <a:off x="1493105" y="1494430"/>
            <a:ext cx="6099752" cy="1972100"/>
          </a:xfrm>
          <a:prstGeom prst="rect">
            <a:avLst/>
          </a:prstGeom>
        </p:spPr>
      </p:pic>
    </p:spTree>
    <p:extLst>
      <p:ext uri="{BB962C8B-B14F-4D97-AF65-F5344CB8AC3E}">
        <p14:creationId xmlns:p14="http://schemas.microsoft.com/office/powerpoint/2010/main" val="3070884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25"/>
                                        </p:tgtEl>
                                        <p:attrNameLst>
                                          <p:attrName>ppt_x</p:attrName>
                                        </p:attrNameLst>
                                      </p:cBhvr>
                                      <p:tavLst>
                                        <p:tav tm="0">
                                          <p:val>
                                            <p:strVal val="ppt_x"/>
                                          </p:val>
                                        </p:tav>
                                        <p:tav tm="100000">
                                          <p:val>
                                            <p:strVal val="0-ppt_w/2"/>
                                          </p:val>
                                        </p:tav>
                                      </p:tavLst>
                                    </p:anim>
                                    <p:anim calcmode="lin" valueType="num">
                                      <p:cBhvr additive="base">
                                        <p:cTn id="7" dur="500"/>
                                        <p:tgtEl>
                                          <p:spTgt spid="25"/>
                                        </p:tgtEl>
                                        <p:attrNameLst>
                                          <p:attrName>ppt_y</p:attrName>
                                        </p:attrNameLst>
                                      </p:cBhvr>
                                      <p:tavLst>
                                        <p:tav tm="0">
                                          <p:val>
                                            <p:strVal val="ppt_y"/>
                                          </p:val>
                                        </p:tav>
                                        <p:tav tm="100000">
                                          <p:val>
                                            <p:strVal val="ppt_y"/>
                                          </p:val>
                                        </p:tav>
                                      </p:tavLst>
                                    </p:anim>
                                    <p:set>
                                      <p:cBhvr>
                                        <p:cTn id="8" dur="1" fill="hold">
                                          <p:stCondLst>
                                            <p:cond delay="499"/>
                                          </p:stCondLst>
                                        </p:cTn>
                                        <p:tgtEl>
                                          <p:spTgt spid="25"/>
                                        </p:tgtEl>
                                        <p:attrNameLst>
                                          <p:attrName>style.visibility</p:attrName>
                                        </p:attrNameLst>
                                      </p:cBhvr>
                                      <p:to>
                                        <p:strVal val="hidden"/>
                                      </p:to>
                                    </p:set>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1+#ppt_w/2"/>
                                          </p:val>
                                        </p:tav>
                                        <p:tav tm="100000">
                                          <p:val>
                                            <p:strVal val="#ppt_x"/>
                                          </p:val>
                                        </p:tav>
                                      </p:tavLst>
                                    </p:anim>
                                    <p:anim calcmode="lin" valueType="num">
                                      <p:cBhvr additive="base">
                                        <p:cTn id="19"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500" fill="hold"/>
                                        <p:tgtEl>
                                          <p:spTgt spid="26"/>
                                        </p:tgtEl>
                                        <p:attrNameLst>
                                          <p:attrName>ppt_x</p:attrName>
                                        </p:attrNameLst>
                                      </p:cBhvr>
                                      <p:tavLst>
                                        <p:tav tm="0">
                                          <p:val>
                                            <p:strVal val="#ppt_x"/>
                                          </p:val>
                                        </p:tav>
                                        <p:tav tm="100000">
                                          <p:val>
                                            <p:strVal val="#ppt_x"/>
                                          </p:val>
                                        </p:tav>
                                      </p:tavLst>
                                    </p:anim>
                                    <p:anim calcmode="lin" valueType="num">
                                      <p:cBhvr additive="base">
                                        <p:cTn id="2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7CDA5-7611-9D45-A287-E3C5B566C429}"/>
              </a:ext>
            </a:extLst>
          </p:cNvPr>
          <p:cNvSpPr>
            <a:spLocks noGrp="1"/>
          </p:cNvSpPr>
          <p:nvPr>
            <p:ph type="ctrTitle"/>
          </p:nvPr>
        </p:nvSpPr>
        <p:spPr>
          <a:xfrm>
            <a:off x="443392" y="247203"/>
            <a:ext cx="4599213" cy="1139256"/>
          </a:xfrm>
        </p:spPr>
        <p:txBody>
          <a:bodyPr/>
          <a:lstStyle/>
          <a:p>
            <a:r>
              <a:rPr lang="en-US" sz="3600" b="0" dirty="0"/>
              <a:t>Let’s Go!</a:t>
            </a:r>
          </a:p>
        </p:txBody>
      </p:sp>
      <p:sp>
        <p:nvSpPr>
          <p:cNvPr id="5" name="TextBox 4">
            <a:extLst>
              <a:ext uri="{FF2B5EF4-FFF2-40B4-BE49-F238E27FC236}">
                <a16:creationId xmlns:a16="http://schemas.microsoft.com/office/drawing/2014/main" id="{CF26EF8E-9EC2-F547-9BE0-1052F5804C91}"/>
              </a:ext>
            </a:extLst>
          </p:cNvPr>
          <p:cNvSpPr txBox="1"/>
          <p:nvPr/>
        </p:nvSpPr>
        <p:spPr>
          <a:xfrm>
            <a:off x="450839" y="3638767"/>
            <a:ext cx="4308929" cy="369332"/>
          </a:xfrm>
          <a:prstGeom prst="rect">
            <a:avLst/>
          </a:prstGeom>
          <a:noFill/>
        </p:spPr>
        <p:txBody>
          <a:bodyPr wrap="square" rtlCol="0">
            <a:spAutoFit/>
          </a:bodyPr>
          <a:lstStyle/>
          <a:p>
            <a:pPr algn="ctr"/>
            <a:r>
              <a:rPr lang="en-US" sz="1800" dirty="0" err="1">
                <a:solidFill>
                  <a:srgbClr val="007B93"/>
                </a:solidFill>
                <a:latin typeface="Avenir LT Std 35 Light Oblique" charset="0"/>
                <a:ea typeface="Avenir LT Std 35 Light Oblique" charset="0"/>
                <a:cs typeface="Avenir LT Std 35 Light Oblique" charset="0"/>
              </a:rPr>
              <a:t>store.intervarsity.org</a:t>
            </a:r>
            <a:r>
              <a:rPr lang="en-US" sz="1800" dirty="0">
                <a:solidFill>
                  <a:srgbClr val="007B93"/>
                </a:solidFill>
                <a:latin typeface="Avenir LT Std 35 Light Oblique" charset="0"/>
                <a:ea typeface="Avenir LT Std 35 Light Oblique" charset="0"/>
                <a:cs typeface="Avenir LT Std 35 Light Oblique" charset="0"/>
              </a:rPr>
              <a:t>/evangelism</a:t>
            </a:r>
            <a:endParaRPr lang="en-US" sz="1800" dirty="0">
              <a:solidFill>
                <a:srgbClr val="007B93"/>
              </a:solidFill>
            </a:endParaRPr>
          </a:p>
        </p:txBody>
      </p:sp>
      <p:sp>
        <p:nvSpPr>
          <p:cNvPr id="6" name="Rectangle 5"/>
          <p:cNvSpPr/>
          <p:nvPr/>
        </p:nvSpPr>
        <p:spPr>
          <a:xfrm>
            <a:off x="559691" y="1757483"/>
            <a:ext cx="3513380" cy="1578637"/>
          </a:xfrm>
          <a:prstGeom prst="rect">
            <a:avLst/>
          </a:prstGeom>
        </p:spPr>
        <p:txBody>
          <a:bodyPr wrap="square">
            <a:spAutoFit/>
          </a:bodyPr>
          <a:lstStyle/>
          <a:p>
            <a:pPr marL="285750" lvl="0" indent="-285750">
              <a:lnSpc>
                <a:spcPct val="90000"/>
              </a:lnSpc>
              <a:spcBef>
                <a:spcPts val="750"/>
              </a:spcBef>
              <a:buClr>
                <a:srgbClr val="E76127"/>
              </a:buClr>
              <a:buFont typeface="Arial"/>
              <a:buChar char="•"/>
            </a:pPr>
            <a:r>
              <a:rPr lang="en-US" sz="2000" dirty="0">
                <a:solidFill>
                  <a:srgbClr val="5F5F5F"/>
                </a:solidFill>
                <a:latin typeface="Avenir LT Std 35 Light" charset="0"/>
                <a:ea typeface="Avenir LT Std 35 Light" charset="0"/>
                <a:cs typeface="Avenir LT Std 35 Light" charset="0"/>
              </a:rPr>
              <a:t>Pray for 2 of your friends</a:t>
            </a:r>
            <a:br>
              <a:rPr lang="en-US" sz="2000" dirty="0">
                <a:solidFill>
                  <a:srgbClr val="5F5F5F"/>
                </a:solidFill>
                <a:latin typeface="Avenir LT Std 35 Light" charset="0"/>
                <a:ea typeface="Avenir LT Std 35 Light" charset="0"/>
                <a:cs typeface="Avenir LT Std 35 Light" charset="0"/>
              </a:rPr>
            </a:br>
            <a:endParaRPr lang="en-US" sz="2000" dirty="0">
              <a:solidFill>
                <a:srgbClr val="5F5F5F"/>
              </a:solidFill>
              <a:latin typeface="Avenir LT Std 35 Light" charset="0"/>
              <a:ea typeface="Avenir LT Std 35 Light" charset="0"/>
              <a:cs typeface="Avenir LT Std 35 Light" charset="0"/>
            </a:endParaRPr>
          </a:p>
          <a:p>
            <a:pPr marL="285750" lvl="0" indent="-285750">
              <a:lnSpc>
                <a:spcPct val="90000"/>
              </a:lnSpc>
              <a:spcBef>
                <a:spcPts val="750"/>
              </a:spcBef>
              <a:buClr>
                <a:srgbClr val="E76127"/>
              </a:buClr>
              <a:buFont typeface="Arial"/>
              <a:buChar char="•"/>
            </a:pPr>
            <a:r>
              <a:rPr lang="en-US" sz="2000" b="1" dirty="0">
                <a:solidFill>
                  <a:srgbClr val="E76127"/>
                </a:solidFill>
                <a:latin typeface="Avenir LT Std 35 Light" charset="0"/>
                <a:ea typeface="Avenir LT Std 35 Light" charset="0"/>
                <a:cs typeface="Avenir LT Std 35 Light" charset="0"/>
              </a:rPr>
              <a:t>STRETCH GOAL</a:t>
            </a:r>
            <a:br>
              <a:rPr lang="en-US" sz="2000" dirty="0">
                <a:solidFill>
                  <a:srgbClr val="5F5F5F"/>
                </a:solidFill>
                <a:latin typeface="Avenir LT Std 35 Light" charset="0"/>
                <a:ea typeface="Avenir LT Std 35 Light" charset="0"/>
                <a:cs typeface="Avenir LT Std 35 Light" charset="0"/>
              </a:rPr>
            </a:br>
            <a:r>
              <a:rPr lang="en-US" sz="2000" dirty="0">
                <a:solidFill>
                  <a:srgbClr val="5F5F5F"/>
                </a:solidFill>
                <a:latin typeface="Avenir LT Std 35 Light" charset="0"/>
                <a:ea typeface="Avenir LT Std 35 Light" charset="0"/>
                <a:cs typeface="Avenir LT Std 35 Light" charset="0"/>
              </a:rPr>
              <a:t>Share the 5 Thresholds quiz with a friend</a:t>
            </a:r>
          </a:p>
        </p:txBody>
      </p:sp>
      <p:pic>
        <p:nvPicPr>
          <p:cNvPr id="4" name="Picture 3" descr="Screen Shot 2020-06-18 at 5.00.0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8463" y="2793429"/>
            <a:ext cx="2985610" cy="1870908"/>
          </a:xfrm>
          <a:prstGeom prst="rect">
            <a:avLst/>
          </a:prstGeom>
        </p:spPr>
      </p:pic>
      <p:pic>
        <p:nvPicPr>
          <p:cNvPr id="3" name="Picture 2">
            <a:extLst>
              <a:ext uri="{FF2B5EF4-FFF2-40B4-BE49-F238E27FC236}">
                <a16:creationId xmlns:a16="http://schemas.microsoft.com/office/drawing/2014/main" id="{A132FF90-8AF9-A248-91DB-76336F9D2E59}"/>
              </a:ext>
            </a:extLst>
          </p:cNvPr>
          <p:cNvPicPr>
            <a:picLocks noChangeAspect="1"/>
          </p:cNvPicPr>
          <p:nvPr/>
        </p:nvPicPr>
        <p:blipFill rotWithShape="1">
          <a:blip r:embed="rId4"/>
          <a:srcRect l="16675" t="17900" r="8756" b="12042"/>
          <a:stretch/>
        </p:blipFill>
        <p:spPr>
          <a:xfrm>
            <a:off x="5278463" y="806786"/>
            <a:ext cx="2985610" cy="1870908"/>
          </a:xfrm>
          <a:prstGeom prst="rect">
            <a:avLst/>
          </a:prstGeom>
        </p:spPr>
      </p:pic>
    </p:spTree>
    <p:extLst>
      <p:ext uri="{BB962C8B-B14F-4D97-AF65-F5344CB8AC3E}">
        <p14:creationId xmlns:p14="http://schemas.microsoft.com/office/powerpoint/2010/main" val="57261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9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7CDA5-7611-9D45-A287-E3C5B566C429}"/>
              </a:ext>
            </a:extLst>
          </p:cNvPr>
          <p:cNvSpPr>
            <a:spLocks noGrp="1"/>
          </p:cNvSpPr>
          <p:nvPr>
            <p:ph type="ctrTitle"/>
          </p:nvPr>
        </p:nvSpPr>
        <p:spPr>
          <a:xfrm>
            <a:off x="0" y="176100"/>
            <a:ext cx="9143999" cy="1790700"/>
          </a:xfrm>
        </p:spPr>
        <p:txBody>
          <a:bodyPr/>
          <a:lstStyle/>
          <a:p>
            <a:pPr algn="ctr"/>
            <a:r>
              <a:rPr lang="en-US" b="0" dirty="0"/>
              <a:t>THE FIVE THRESHOLDS</a:t>
            </a:r>
          </a:p>
        </p:txBody>
      </p:sp>
      <p:pic>
        <p:nvPicPr>
          <p:cNvPr id="4" name="Picture 3" descr="A drawing of a person&#10;&#10;Description automatically generated">
            <a:extLst>
              <a:ext uri="{FF2B5EF4-FFF2-40B4-BE49-F238E27FC236}">
                <a16:creationId xmlns:a16="http://schemas.microsoft.com/office/drawing/2014/main" id="{43A2B437-060A-E048-83BF-22DD53E1B288}"/>
              </a:ext>
            </a:extLst>
          </p:cNvPr>
          <p:cNvPicPr>
            <a:picLocks noChangeAspect="1"/>
          </p:cNvPicPr>
          <p:nvPr/>
        </p:nvPicPr>
        <p:blipFill>
          <a:blip r:embed="rId3"/>
          <a:stretch>
            <a:fillRect/>
          </a:stretch>
        </p:blipFill>
        <p:spPr>
          <a:xfrm>
            <a:off x="1040206" y="2083403"/>
            <a:ext cx="7063586" cy="1761162"/>
          </a:xfrm>
          <a:prstGeom prst="rect">
            <a:avLst/>
          </a:prstGeom>
        </p:spPr>
      </p:pic>
      <p:pic>
        <p:nvPicPr>
          <p:cNvPr id="5" name="Picture 4">
            <a:extLst>
              <a:ext uri="{FF2B5EF4-FFF2-40B4-BE49-F238E27FC236}">
                <a16:creationId xmlns:a16="http://schemas.microsoft.com/office/drawing/2014/main" id="{1B04178C-C48A-CC4A-8D9E-C160EB0E658E}"/>
              </a:ext>
            </a:extLst>
          </p:cNvPr>
          <p:cNvPicPr>
            <a:picLocks noChangeAspect="1"/>
          </p:cNvPicPr>
          <p:nvPr/>
        </p:nvPicPr>
        <p:blipFill>
          <a:blip r:embed="rId4"/>
          <a:stretch>
            <a:fillRect/>
          </a:stretch>
        </p:blipFill>
        <p:spPr>
          <a:xfrm>
            <a:off x="4843365" y="2258008"/>
            <a:ext cx="345855" cy="864637"/>
          </a:xfrm>
          <a:prstGeom prst="rect">
            <a:avLst/>
          </a:prstGeom>
        </p:spPr>
      </p:pic>
      <p:sp>
        <p:nvSpPr>
          <p:cNvPr id="6" name="Content Placeholder 2">
            <a:extLst>
              <a:ext uri="{FF2B5EF4-FFF2-40B4-BE49-F238E27FC236}">
                <a16:creationId xmlns:a16="http://schemas.microsoft.com/office/drawing/2014/main" id="{912478B6-EC0E-4024-ABA8-67236D7FFF31}"/>
              </a:ext>
            </a:extLst>
          </p:cNvPr>
          <p:cNvSpPr txBox="1">
            <a:spLocks/>
          </p:cNvSpPr>
          <p:nvPr/>
        </p:nvSpPr>
        <p:spPr>
          <a:xfrm>
            <a:off x="5135880" y="4107180"/>
            <a:ext cx="4008119" cy="1263146"/>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Clr>
                <a:srgbClr val="E76127"/>
              </a:buClr>
              <a:buFont typeface="Arial" panose="020B0604020202020204" pitchFamily="34" charset="0"/>
              <a:buNone/>
              <a:defRPr sz="1800" b="0" i="0" kern="1200">
                <a:solidFill>
                  <a:srgbClr val="5F5F5F"/>
                </a:solidFill>
                <a:latin typeface="Avenir LT Std 35 Light" charset="0"/>
                <a:ea typeface="Avenir LT Std 35 Light" charset="0"/>
                <a:cs typeface="Avenir LT Std 35 Light" charset="0"/>
              </a:defRPr>
            </a:lvl1pPr>
            <a:lvl2pPr marL="342900" indent="0" algn="ctr" defTabSz="685800" rtl="0" eaLnBrk="1" latinLnBrk="0" hangingPunct="1">
              <a:lnSpc>
                <a:spcPct val="90000"/>
              </a:lnSpc>
              <a:spcBef>
                <a:spcPts val="375"/>
              </a:spcBef>
              <a:buClr>
                <a:srgbClr val="E76127"/>
              </a:buClr>
              <a:buFont typeface="Arial" panose="020B0604020202020204" pitchFamily="34" charset="0"/>
              <a:buNone/>
              <a:defRPr sz="1500" b="0" i="0" kern="1200">
                <a:solidFill>
                  <a:srgbClr val="5F5F5F"/>
                </a:solidFill>
                <a:latin typeface="Avenir LT Std 35 Light" charset="0"/>
                <a:ea typeface="Avenir LT Std 35 Light" charset="0"/>
                <a:cs typeface="Avenir LT Std 35 Light" charset="0"/>
              </a:defRPr>
            </a:lvl2pPr>
            <a:lvl3pPr marL="685800" indent="0" algn="ctr" defTabSz="685800" rtl="0" eaLnBrk="1" latinLnBrk="0" hangingPunct="1">
              <a:lnSpc>
                <a:spcPct val="90000"/>
              </a:lnSpc>
              <a:spcBef>
                <a:spcPts val="375"/>
              </a:spcBef>
              <a:buClr>
                <a:srgbClr val="E76127"/>
              </a:buClr>
              <a:buFont typeface="Arial" panose="020B0604020202020204" pitchFamily="34" charset="0"/>
              <a:buNone/>
              <a:defRPr sz="1350" b="0" i="0" kern="1200">
                <a:solidFill>
                  <a:srgbClr val="5F5F5F"/>
                </a:solidFill>
                <a:latin typeface="Avenir LT Std 35 Light" charset="0"/>
                <a:ea typeface="Avenir LT Std 35 Light" charset="0"/>
                <a:cs typeface="Avenir LT Std 35 Light" charset="0"/>
              </a:defRPr>
            </a:lvl3pPr>
            <a:lvl4pPr marL="1028700" indent="0" algn="ctr" defTabSz="685800" rtl="0" eaLnBrk="1" latinLnBrk="0" hangingPunct="1">
              <a:lnSpc>
                <a:spcPct val="90000"/>
              </a:lnSpc>
              <a:spcBef>
                <a:spcPts val="375"/>
              </a:spcBef>
              <a:buClr>
                <a:srgbClr val="E76127"/>
              </a:buClr>
              <a:buFont typeface="Arial" panose="020B0604020202020204" pitchFamily="34" charset="0"/>
              <a:buNone/>
              <a:defRPr sz="1200" b="0" i="0" kern="1200">
                <a:solidFill>
                  <a:srgbClr val="5F5F5F"/>
                </a:solidFill>
                <a:latin typeface="Avenir LT Std 35 Light" charset="0"/>
                <a:ea typeface="Avenir LT Std 35 Light" charset="0"/>
                <a:cs typeface="Avenir LT Std 35 Light" charset="0"/>
              </a:defRPr>
            </a:lvl4pPr>
            <a:lvl5pPr marL="1371600" indent="0" algn="ctr" defTabSz="685800" rtl="0" eaLnBrk="1" latinLnBrk="0" hangingPunct="1">
              <a:lnSpc>
                <a:spcPct val="90000"/>
              </a:lnSpc>
              <a:spcBef>
                <a:spcPts val="375"/>
              </a:spcBef>
              <a:buClr>
                <a:srgbClr val="E76127"/>
              </a:buClr>
              <a:buFont typeface="Arial" panose="020B0604020202020204" pitchFamily="34" charset="0"/>
              <a:buNone/>
              <a:defRPr sz="1200" b="0" i="0" kern="1200">
                <a:solidFill>
                  <a:srgbClr val="5F5F5F"/>
                </a:solidFill>
                <a:latin typeface="Avenir LT Std 35 Light" charset="0"/>
                <a:ea typeface="Avenir LT Std 35 Light" charset="0"/>
                <a:cs typeface="Avenir LT Std 35 Light" charset="0"/>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ctr"/>
            <a:br>
              <a:rPr lang="en-US" dirty="0"/>
            </a:br>
            <a:r>
              <a:rPr lang="en-US" dirty="0"/>
              <a:t> </a:t>
            </a:r>
            <a:br>
              <a:rPr lang="en-US" dirty="0"/>
            </a:br>
            <a:r>
              <a:rPr lang="en-US" sz="900" dirty="0"/>
              <a:t>From </a:t>
            </a:r>
            <a:r>
              <a:rPr lang="en-US" sz="900" i="1" dirty="0"/>
              <a:t>I Once Was Lost </a:t>
            </a:r>
            <a:r>
              <a:rPr lang="en-US" sz="900" dirty="0"/>
              <a:t>by Doug </a:t>
            </a:r>
            <a:r>
              <a:rPr lang="en-US" sz="900" dirty="0" err="1"/>
              <a:t>Schaupp</a:t>
            </a:r>
            <a:r>
              <a:rPr lang="en-US" sz="900" dirty="0"/>
              <a:t> and Don Everts (IVP)</a:t>
            </a:r>
            <a:br>
              <a:rPr lang="en-US" sz="1100" dirty="0"/>
            </a:br>
            <a:br>
              <a:rPr lang="en-US" dirty="0">
                <a:solidFill>
                  <a:srgbClr val="FF0000"/>
                </a:solidFill>
              </a:rPr>
            </a:br>
            <a:endParaRPr lang="en-US" dirty="0">
              <a:solidFill>
                <a:srgbClr val="007B93"/>
              </a:solidFill>
            </a:endParaRPr>
          </a:p>
        </p:txBody>
      </p:sp>
    </p:spTree>
    <p:extLst>
      <p:ext uri="{BB962C8B-B14F-4D97-AF65-F5344CB8AC3E}">
        <p14:creationId xmlns:p14="http://schemas.microsoft.com/office/powerpoint/2010/main" val="96200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rvest-01.pn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5043979" y="1125981"/>
            <a:ext cx="3070908" cy="3070908"/>
          </a:xfrm>
          <a:prstGeom prst="rect">
            <a:avLst/>
          </a:prstGeom>
          <a:noFill/>
          <a:ln>
            <a:noFill/>
          </a:ln>
        </p:spPr>
      </p:pic>
      <p:sp>
        <p:nvSpPr>
          <p:cNvPr id="6" name="Title 1">
            <a:extLst>
              <a:ext uri="{FF2B5EF4-FFF2-40B4-BE49-F238E27FC236}">
                <a16:creationId xmlns:a16="http://schemas.microsoft.com/office/drawing/2014/main" id="{5CC7CDA5-7611-9D45-A287-E3C5B566C429}"/>
              </a:ext>
            </a:extLst>
          </p:cNvPr>
          <p:cNvSpPr txBox="1">
            <a:spLocks/>
          </p:cNvSpPr>
          <p:nvPr/>
        </p:nvSpPr>
        <p:spPr>
          <a:xfrm>
            <a:off x="928991" y="1472359"/>
            <a:ext cx="6858000" cy="1790700"/>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200" b="1" i="0" kern="1200">
                <a:solidFill>
                  <a:srgbClr val="007B93"/>
                </a:solidFill>
                <a:latin typeface="Avenir LT Std 55 Roman" charset="0"/>
                <a:ea typeface="Avenir LT Std 55 Roman" charset="0"/>
                <a:cs typeface="Avenir LT Std 55 Roman" charset="0"/>
              </a:defRPr>
            </a:lvl1pPr>
          </a:lstStyle>
          <a:p>
            <a:r>
              <a:rPr lang="en-US" sz="3600" dirty="0"/>
              <a:t>MARK 4:26-29</a:t>
            </a:r>
          </a:p>
          <a:p>
            <a:endParaRPr lang="en-US" sz="800" dirty="0"/>
          </a:p>
          <a:p>
            <a:r>
              <a:rPr lang="en-US" sz="2400" b="0" dirty="0">
                <a:solidFill>
                  <a:srgbClr val="5F5F5F"/>
                </a:solidFill>
                <a:latin typeface="Avenir LT Std 35 Light" charset="0"/>
                <a:ea typeface="Avenir LT Std 35 Light" charset="0"/>
                <a:cs typeface="Avenir LT Std 35 Light" charset="0"/>
              </a:rPr>
              <a:t>The harvest is more ripe </a:t>
            </a:r>
          </a:p>
          <a:p>
            <a:r>
              <a:rPr lang="en-US" sz="2400" b="0" dirty="0">
                <a:solidFill>
                  <a:srgbClr val="5F5F5F"/>
                </a:solidFill>
                <a:latin typeface="Avenir LT Std 35 Light" charset="0"/>
                <a:ea typeface="Avenir LT Std 35 Light" charset="0"/>
                <a:cs typeface="Avenir LT Std 35 Light" charset="0"/>
              </a:rPr>
              <a:t>than we think.</a:t>
            </a:r>
            <a:endParaRPr lang="en-US" sz="3600" dirty="0"/>
          </a:p>
        </p:txBody>
      </p:sp>
    </p:spTree>
    <p:extLst>
      <p:ext uri="{BB962C8B-B14F-4D97-AF65-F5344CB8AC3E}">
        <p14:creationId xmlns:p14="http://schemas.microsoft.com/office/powerpoint/2010/main" val="3245073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4C333F-EB9E-8745-B0DD-DFB07E5B1B9C}"/>
              </a:ext>
            </a:extLst>
          </p:cNvPr>
          <p:cNvSpPr>
            <a:spLocks noGrp="1"/>
          </p:cNvSpPr>
          <p:nvPr>
            <p:ph idx="1"/>
          </p:nvPr>
        </p:nvSpPr>
        <p:spPr>
          <a:xfrm>
            <a:off x="-888822" y="665017"/>
            <a:ext cx="10646685" cy="4086025"/>
          </a:xfrm>
        </p:spPr>
        <p:txBody>
          <a:bodyPr>
            <a:normAutofit/>
          </a:bodyPr>
          <a:lstStyle/>
          <a:p>
            <a:pPr marL="0" indent="0" algn="ctr">
              <a:lnSpc>
                <a:spcPct val="120000"/>
              </a:lnSpc>
              <a:buNone/>
            </a:pPr>
            <a:r>
              <a:rPr lang="en-US" sz="2000" b="1" baseline="30000" dirty="0">
                <a:latin typeface="Avenir LT Std 35 Light" panose="020B0402020203020204" pitchFamily="34" charset="0"/>
              </a:rPr>
              <a:t>26 </a:t>
            </a:r>
            <a:r>
              <a:rPr lang="en-US" sz="2000" dirty="0">
                <a:latin typeface="Avenir LT Std 35 Light" panose="020B0402020203020204" pitchFamily="34" charset="0"/>
              </a:rPr>
              <a:t>He [Jesus] also said, “This is what the kingdom of God is like. </a:t>
            </a:r>
            <a:br>
              <a:rPr lang="en-US" sz="2000" dirty="0">
                <a:latin typeface="Avenir LT Std 35 Light" panose="020B0402020203020204" pitchFamily="34" charset="0"/>
              </a:rPr>
            </a:br>
            <a:r>
              <a:rPr lang="en-US" sz="2000" dirty="0">
                <a:latin typeface="Avenir LT Std 35 Light" panose="020B0402020203020204" pitchFamily="34" charset="0"/>
              </a:rPr>
              <a:t>A man scatters seed on the ground.  Night and day</a:t>
            </a:r>
            <a:br>
              <a:rPr lang="en-US" sz="2000" dirty="0">
                <a:latin typeface="Avenir LT Std 35 Light" panose="020B0402020203020204" pitchFamily="34" charset="0"/>
              </a:rPr>
            </a:br>
            <a:r>
              <a:rPr lang="en-US" sz="2000" dirty="0">
                <a:latin typeface="Avenir LT Std 35 Light" panose="020B0402020203020204" pitchFamily="34" charset="0"/>
              </a:rPr>
              <a:t>whether he sleeps or gets up, the seed sprouts and grows, </a:t>
            </a:r>
            <a:br>
              <a:rPr lang="en-US" sz="2000" dirty="0">
                <a:latin typeface="Avenir LT Std 35 Light" panose="020B0402020203020204" pitchFamily="34" charset="0"/>
              </a:rPr>
            </a:br>
            <a:r>
              <a:rPr lang="en-US" sz="2000" dirty="0">
                <a:latin typeface="Avenir LT Std 35 Light" panose="020B0402020203020204" pitchFamily="34" charset="0"/>
              </a:rPr>
              <a:t>though he does not know how. </a:t>
            </a:r>
            <a:r>
              <a:rPr lang="en-US" sz="2000" b="1" baseline="30000" dirty="0">
                <a:latin typeface="Avenir LT Std 35 Light" panose="020B0402020203020204" pitchFamily="34" charset="0"/>
              </a:rPr>
              <a:t>28 </a:t>
            </a:r>
            <a:r>
              <a:rPr lang="en-US" sz="2000" dirty="0">
                <a:latin typeface="Avenir LT Std 35 Light" panose="020B0402020203020204" pitchFamily="34" charset="0"/>
              </a:rPr>
              <a:t>All by itself the soil </a:t>
            </a:r>
            <a:br>
              <a:rPr lang="en-US" sz="2000" dirty="0">
                <a:latin typeface="Avenir LT Std 35 Light" panose="020B0402020203020204" pitchFamily="34" charset="0"/>
              </a:rPr>
            </a:br>
            <a:r>
              <a:rPr lang="en-US" sz="2000" dirty="0">
                <a:latin typeface="Avenir LT Std 35 Light" panose="020B0402020203020204" pitchFamily="34" charset="0"/>
              </a:rPr>
              <a:t>produces grain—first the stalk, then the head, then the </a:t>
            </a:r>
            <a:br>
              <a:rPr lang="en-US" sz="2000" dirty="0">
                <a:latin typeface="Avenir LT Std 35 Light" panose="020B0402020203020204" pitchFamily="34" charset="0"/>
              </a:rPr>
            </a:br>
            <a:r>
              <a:rPr lang="en-US" sz="2000" dirty="0">
                <a:latin typeface="Avenir LT Std 35 Light" panose="020B0402020203020204" pitchFamily="34" charset="0"/>
              </a:rPr>
              <a:t>full kernel in the head. </a:t>
            </a:r>
            <a:r>
              <a:rPr lang="en-US" sz="2000" b="1" baseline="30000" dirty="0">
                <a:latin typeface="Avenir LT Std 35 Light" panose="020B0402020203020204" pitchFamily="34" charset="0"/>
              </a:rPr>
              <a:t>29 </a:t>
            </a:r>
            <a:r>
              <a:rPr lang="en-US" sz="2000" dirty="0">
                <a:latin typeface="Avenir LT Std 35 Light" panose="020B0402020203020204" pitchFamily="34" charset="0"/>
              </a:rPr>
              <a:t>As soon as the grain is ripe, he </a:t>
            </a:r>
            <a:br>
              <a:rPr lang="en-US" sz="2000" dirty="0">
                <a:latin typeface="Avenir LT Std 35 Light" panose="020B0402020203020204" pitchFamily="34" charset="0"/>
              </a:rPr>
            </a:br>
            <a:r>
              <a:rPr lang="en-US" sz="2000" dirty="0">
                <a:latin typeface="Avenir LT Std 35 Light" panose="020B0402020203020204" pitchFamily="34" charset="0"/>
              </a:rPr>
              <a:t>puts the sickle to it, because the harvest has come.”</a:t>
            </a:r>
            <a:br>
              <a:rPr lang="en-US" sz="1800" dirty="0"/>
            </a:br>
            <a:r>
              <a:rPr lang="en-US" sz="1800" dirty="0"/>
              <a:t>                                                                     Mark 4:26-29 </a:t>
            </a:r>
            <a:r>
              <a:rPr lang="en-US" sz="1300" dirty="0"/>
              <a:t>(NIV)</a:t>
            </a:r>
            <a:br>
              <a:rPr lang="en-US" sz="1800" dirty="0"/>
            </a:br>
            <a:br>
              <a:rPr lang="en-US" sz="1400" dirty="0">
                <a:solidFill>
                  <a:srgbClr val="FF0000"/>
                </a:solidFill>
              </a:rPr>
            </a:br>
            <a:endParaRPr lang="en-US" dirty="0">
              <a:solidFill>
                <a:srgbClr val="007B93"/>
              </a:solidFill>
            </a:endParaRPr>
          </a:p>
        </p:txBody>
      </p:sp>
      <p:sp>
        <p:nvSpPr>
          <p:cNvPr id="2" name="TextBox 1">
            <a:extLst>
              <a:ext uri="{FF2B5EF4-FFF2-40B4-BE49-F238E27FC236}">
                <a16:creationId xmlns:a16="http://schemas.microsoft.com/office/drawing/2014/main" id="{71762A72-DA71-D64E-BFFF-34C1183F7C79}"/>
              </a:ext>
            </a:extLst>
          </p:cNvPr>
          <p:cNvSpPr txBox="1"/>
          <p:nvPr/>
        </p:nvSpPr>
        <p:spPr>
          <a:xfrm>
            <a:off x="0" y="3980482"/>
            <a:ext cx="9144000" cy="669414"/>
          </a:xfrm>
          <a:prstGeom prst="rect">
            <a:avLst/>
          </a:prstGeom>
          <a:noFill/>
        </p:spPr>
        <p:txBody>
          <a:bodyPr wrap="square" rtlCol="0">
            <a:spAutoFit/>
          </a:bodyPr>
          <a:lstStyle/>
          <a:p>
            <a:pPr algn="ctr"/>
            <a:r>
              <a:rPr lang="en-US" sz="2400" b="1" i="1" dirty="0">
                <a:solidFill>
                  <a:srgbClr val="007B93"/>
                </a:solidFill>
                <a:latin typeface="Avenir LT Std 35 Light Oblique" charset="0"/>
                <a:ea typeface="Avenir LT Std 35 Light Oblique" charset="0"/>
                <a:cs typeface="Avenir LT Std 35 Light Oblique" charset="0"/>
              </a:rPr>
              <a:t>What is the farmer good at?</a:t>
            </a:r>
          </a:p>
          <a:p>
            <a:endParaRPr lang="en-US" dirty="0"/>
          </a:p>
        </p:txBody>
      </p:sp>
    </p:spTree>
    <p:extLst>
      <p:ext uri="{BB962C8B-B14F-4D97-AF65-F5344CB8AC3E}">
        <p14:creationId xmlns:p14="http://schemas.microsoft.com/office/powerpoint/2010/main" val="2078805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78338" y="717296"/>
            <a:ext cx="4068497" cy="461665"/>
          </a:xfrm>
          <a:prstGeom prst="rect">
            <a:avLst/>
          </a:prstGeom>
        </p:spPr>
        <p:txBody>
          <a:bodyPr wrap="none">
            <a:spAutoFit/>
          </a:bodyPr>
          <a:lstStyle/>
          <a:p>
            <a:r>
              <a:rPr lang="en-US" sz="2400" dirty="0">
                <a:solidFill>
                  <a:srgbClr val="007B93"/>
                </a:solidFill>
                <a:latin typeface="Avenir LT Std 55 Roman" charset="0"/>
                <a:ea typeface="Avenir LT Std 55 Roman" charset="0"/>
                <a:cs typeface="Avenir LT Std 55 Roman" charset="0"/>
              </a:rPr>
              <a:t>What is the farmer good at?</a:t>
            </a:r>
            <a:endParaRPr lang="en-US" sz="2400" dirty="0"/>
          </a:p>
        </p:txBody>
      </p:sp>
      <p:grpSp>
        <p:nvGrpSpPr>
          <p:cNvPr id="29" name="Group 28">
            <a:extLst>
              <a:ext uri="{FF2B5EF4-FFF2-40B4-BE49-F238E27FC236}">
                <a16:creationId xmlns:a16="http://schemas.microsoft.com/office/drawing/2014/main" id="{E9DD669C-2C4E-E641-9C16-2C20DC20038C}"/>
              </a:ext>
            </a:extLst>
          </p:cNvPr>
          <p:cNvGrpSpPr/>
          <p:nvPr/>
        </p:nvGrpSpPr>
        <p:grpSpPr>
          <a:xfrm>
            <a:off x="1302292" y="1261678"/>
            <a:ext cx="3229338" cy="1566174"/>
            <a:chOff x="1907704" y="1988840"/>
            <a:chExt cx="2321068" cy="2088232"/>
          </a:xfrm>
        </p:grpSpPr>
        <p:sp>
          <p:nvSpPr>
            <p:cNvPr id="30" name="Rectangle 29">
              <a:extLst>
                <a:ext uri="{FF2B5EF4-FFF2-40B4-BE49-F238E27FC236}">
                  <a16:creationId xmlns:a16="http://schemas.microsoft.com/office/drawing/2014/main" id="{CEC3E760-D42C-B742-816F-01285E1D0621}"/>
                </a:ext>
              </a:extLst>
            </p:cNvPr>
            <p:cNvSpPr/>
            <p:nvPr/>
          </p:nvSpPr>
          <p:spPr>
            <a:xfrm>
              <a:off x="1907704" y="1988840"/>
              <a:ext cx="2321068" cy="2088232"/>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96F0D50A-0D6A-814C-A86B-734B97CCAEA3}"/>
                </a:ext>
              </a:extLst>
            </p:cNvPr>
            <p:cNvSpPr txBox="1"/>
            <p:nvPr/>
          </p:nvSpPr>
          <p:spPr>
            <a:xfrm>
              <a:off x="1907704" y="2744616"/>
              <a:ext cx="2321068" cy="50042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ts val="2240"/>
                </a:lnSpc>
              </a:pPr>
              <a:r>
                <a:rPr lang="en-US" sz="1700" b="1" dirty="0">
                  <a:solidFill>
                    <a:schemeClr val="bg1"/>
                  </a:solidFill>
                  <a:latin typeface="Avenir Black" panose="02000503020000020003" pitchFamily="2" charset="0"/>
                  <a:ea typeface="Century Gothic" charset="0"/>
                  <a:cs typeface="Century Gothic" charset="0"/>
                </a:rPr>
                <a:t>Throwing the Seed</a:t>
              </a:r>
              <a:endParaRPr lang="en-US" sz="1700" dirty="0">
                <a:solidFill>
                  <a:schemeClr val="bg1"/>
                </a:solidFill>
                <a:latin typeface="Avenir Book" panose="02000503020000020003" pitchFamily="2" charset="0"/>
                <a:ea typeface="Century Gothic" charset="0"/>
                <a:cs typeface="Century Gothic" charset="0"/>
              </a:endParaRPr>
            </a:p>
          </p:txBody>
        </p:sp>
      </p:grpSp>
      <p:grpSp>
        <p:nvGrpSpPr>
          <p:cNvPr id="32" name="Group 31">
            <a:extLst>
              <a:ext uri="{FF2B5EF4-FFF2-40B4-BE49-F238E27FC236}">
                <a16:creationId xmlns:a16="http://schemas.microsoft.com/office/drawing/2014/main" id="{7F83D49D-B1A5-1E40-96E5-A408DA7D9005}"/>
              </a:ext>
            </a:extLst>
          </p:cNvPr>
          <p:cNvGrpSpPr/>
          <p:nvPr/>
        </p:nvGrpSpPr>
        <p:grpSpPr>
          <a:xfrm>
            <a:off x="4618832" y="1261678"/>
            <a:ext cx="3229869" cy="1566174"/>
            <a:chOff x="1907322" y="1988840"/>
            <a:chExt cx="2321450" cy="2088232"/>
          </a:xfrm>
        </p:grpSpPr>
        <p:sp>
          <p:nvSpPr>
            <p:cNvPr id="33" name="Rectangle 32">
              <a:extLst>
                <a:ext uri="{FF2B5EF4-FFF2-40B4-BE49-F238E27FC236}">
                  <a16:creationId xmlns:a16="http://schemas.microsoft.com/office/drawing/2014/main" id="{6DD0693E-FC2F-EE4E-8002-DFD8418D4670}"/>
                </a:ext>
              </a:extLst>
            </p:cNvPr>
            <p:cNvSpPr/>
            <p:nvPr/>
          </p:nvSpPr>
          <p:spPr>
            <a:xfrm>
              <a:off x="1907704" y="1988840"/>
              <a:ext cx="2321068" cy="2088232"/>
            </a:xfrm>
            <a:prstGeom prst="rect">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DFA7F13C-98E1-E34C-A2BC-CFDD1CB6DD02}"/>
                </a:ext>
              </a:extLst>
            </p:cNvPr>
            <p:cNvSpPr txBox="1"/>
            <p:nvPr/>
          </p:nvSpPr>
          <p:spPr>
            <a:xfrm>
              <a:off x="1907322" y="2744616"/>
              <a:ext cx="2321068" cy="50042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ts val="2240"/>
                </a:lnSpc>
              </a:pPr>
              <a:r>
                <a:rPr lang="en-US" sz="1700" b="1" dirty="0">
                  <a:solidFill>
                    <a:schemeClr val="bg1"/>
                  </a:solidFill>
                  <a:latin typeface="Avenir Black" panose="02000503020000020003" pitchFamily="2" charset="0"/>
                  <a:ea typeface="Century Gothic" charset="0"/>
                  <a:cs typeface="Century Gothic" charset="0"/>
                </a:rPr>
                <a:t>Watching and Waiting</a:t>
              </a:r>
              <a:endParaRPr lang="en-US" sz="1700" dirty="0">
                <a:solidFill>
                  <a:schemeClr val="bg1"/>
                </a:solidFill>
                <a:latin typeface="Avenir Book" panose="02000503020000020003" pitchFamily="2" charset="0"/>
                <a:ea typeface="Century Gothic" charset="0"/>
                <a:cs typeface="Century Gothic" charset="0"/>
              </a:endParaRPr>
            </a:p>
          </p:txBody>
        </p:sp>
      </p:grpSp>
      <p:grpSp>
        <p:nvGrpSpPr>
          <p:cNvPr id="35" name="Group 34">
            <a:extLst>
              <a:ext uri="{FF2B5EF4-FFF2-40B4-BE49-F238E27FC236}">
                <a16:creationId xmlns:a16="http://schemas.microsoft.com/office/drawing/2014/main" id="{159BB619-6B3D-064C-AF55-7349F0A5609B}"/>
              </a:ext>
            </a:extLst>
          </p:cNvPr>
          <p:cNvGrpSpPr/>
          <p:nvPr/>
        </p:nvGrpSpPr>
        <p:grpSpPr>
          <a:xfrm>
            <a:off x="1302292" y="2907018"/>
            <a:ext cx="3229869" cy="1566174"/>
            <a:chOff x="1907322" y="1988840"/>
            <a:chExt cx="2321450" cy="2088232"/>
          </a:xfrm>
        </p:grpSpPr>
        <p:sp>
          <p:nvSpPr>
            <p:cNvPr id="36" name="Rectangle 35">
              <a:extLst>
                <a:ext uri="{FF2B5EF4-FFF2-40B4-BE49-F238E27FC236}">
                  <a16:creationId xmlns:a16="http://schemas.microsoft.com/office/drawing/2014/main" id="{E63409F9-D527-9A44-92AD-9A3FF52ABA00}"/>
                </a:ext>
              </a:extLst>
            </p:cNvPr>
            <p:cNvSpPr/>
            <p:nvPr/>
          </p:nvSpPr>
          <p:spPr>
            <a:xfrm>
              <a:off x="1907704" y="1988840"/>
              <a:ext cx="2321068" cy="2088232"/>
            </a:xfrm>
            <a:prstGeom prst="rect">
              <a:avLst/>
            </a:prstGeom>
            <a:solidFill>
              <a:srgbClr val="007B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930F3574-CDFD-8A4B-A284-B5D922015F25}"/>
                </a:ext>
              </a:extLst>
            </p:cNvPr>
            <p:cNvSpPr txBox="1"/>
            <p:nvPr/>
          </p:nvSpPr>
          <p:spPr>
            <a:xfrm>
              <a:off x="1907322" y="2719403"/>
              <a:ext cx="2321068" cy="50042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ts val="2240"/>
                </a:lnSpc>
              </a:pPr>
              <a:r>
                <a:rPr lang="en-US" sz="1700" b="1" dirty="0">
                  <a:solidFill>
                    <a:schemeClr val="bg1"/>
                  </a:solidFill>
                  <a:latin typeface="Avenir Black" panose="02000503020000020003" pitchFamily="2" charset="0"/>
                  <a:ea typeface="Century Gothic" charset="0"/>
                  <a:cs typeface="Century Gothic" charset="0"/>
                </a:rPr>
                <a:t>Discerning the Growth</a:t>
              </a:r>
              <a:endParaRPr lang="en-US" sz="1700" dirty="0">
                <a:solidFill>
                  <a:schemeClr val="bg1"/>
                </a:solidFill>
                <a:latin typeface="Avenir Book" panose="02000503020000020003" pitchFamily="2" charset="0"/>
                <a:ea typeface="Century Gothic" charset="0"/>
                <a:cs typeface="Century Gothic" charset="0"/>
              </a:endParaRPr>
            </a:p>
          </p:txBody>
        </p:sp>
      </p:grpSp>
      <p:grpSp>
        <p:nvGrpSpPr>
          <p:cNvPr id="38" name="Group 37">
            <a:extLst>
              <a:ext uri="{FF2B5EF4-FFF2-40B4-BE49-F238E27FC236}">
                <a16:creationId xmlns:a16="http://schemas.microsoft.com/office/drawing/2014/main" id="{9ABEE6C9-135A-7241-9EE5-788BF71350DC}"/>
              </a:ext>
            </a:extLst>
          </p:cNvPr>
          <p:cNvGrpSpPr/>
          <p:nvPr/>
        </p:nvGrpSpPr>
        <p:grpSpPr>
          <a:xfrm>
            <a:off x="4617239" y="2907018"/>
            <a:ext cx="3229869" cy="1566174"/>
            <a:chOff x="1907322" y="1988840"/>
            <a:chExt cx="2321450" cy="2088232"/>
          </a:xfrm>
        </p:grpSpPr>
        <p:sp>
          <p:nvSpPr>
            <p:cNvPr id="39" name="Rectangle 38">
              <a:extLst>
                <a:ext uri="{FF2B5EF4-FFF2-40B4-BE49-F238E27FC236}">
                  <a16:creationId xmlns:a16="http://schemas.microsoft.com/office/drawing/2014/main" id="{36F4D5BE-7DAF-2E4F-97A1-3FBCD3536B2D}"/>
                </a:ext>
              </a:extLst>
            </p:cNvPr>
            <p:cNvSpPr/>
            <p:nvPr/>
          </p:nvSpPr>
          <p:spPr>
            <a:xfrm>
              <a:off x="1907704" y="1988840"/>
              <a:ext cx="2321068" cy="2088232"/>
            </a:xfrm>
            <a:prstGeom prst="rect">
              <a:avLst/>
            </a:prstGeom>
            <a:solidFill>
              <a:srgbClr val="E76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0EDDF02F-3678-0647-9673-28B92ED6D484}"/>
                </a:ext>
              </a:extLst>
            </p:cNvPr>
            <p:cNvSpPr txBox="1"/>
            <p:nvPr/>
          </p:nvSpPr>
          <p:spPr>
            <a:xfrm>
              <a:off x="1907322" y="2719403"/>
              <a:ext cx="2321068" cy="50042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ts val="2240"/>
                </a:lnSpc>
              </a:pPr>
              <a:r>
                <a:rPr lang="en-US" sz="1700" b="1" dirty="0">
                  <a:solidFill>
                    <a:schemeClr val="bg1"/>
                  </a:solidFill>
                  <a:latin typeface="Avenir Black" panose="02000503020000020003" pitchFamily="2" charset="0"/>
                  <a:ea typeface="Century Gothic" charset="0"/>
                  <a:cs typeface="Century Gothic" charset="0"/>
                </a:rPr>
                <a:t>Harvesting the Crop</a:t>
              </a:r>
              <a:endParaRPr lang="en-US" sz="1700" dirty="0">
                <a:solidFill>
                  <a:schemeClr val="bg1"/>
                </a:solidFill>
                <a:latin typeface="Avenir Book" panose="02000503020000020003" pitchFamily="2" charset="0"/>
                <a:ea typeface="Century Gothic" charset="0"/>
                <a:cs typeface="Century Gothic" charset="0"/>
              </a:endParaRPr>
            </a:p>
          </p:txBody>
        </p:sp>
      </p:grpSp>
    </p:spTree>
    <p:extLst>
      <p:ext uri="{BB962C8B-B14F-4D97-AF65-F5344CB8AC3E}">
        <p14:creationId xmlns:p14="http://schemas.microsoft.com/office/powerpoint/2010/main" val="8766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4C333F-EB9E-8745-B0DD-DFB07E5B1B9C}"/>
              </a:ext>
            </a:extLst>
          </p:cNvPr>
          <p:cNvSpPr>
            <a:spLocks noGrp="1"/>
          </p:cNvSpPr>
          <p:nvPr>
            <p:ph idx="1"/>
          </p:nvPr>
        </p:nvSpPr>
        <p:spPr>
          <a:xfrm>
            <a:off x="0" y="609600"/>
            <a:ext cx="9143999" cy="4278126"/>
          </a:xfrm>
        </p:spPr>
        <p:txBody>
          <a:bodyPr>
            <a:normAutofit/>
          </a:bodyPr>
          <a:lstStyle/>
          <a:p>
            <a:pPr marL="0" indent="0" algn="ctr">
              <a:lnSpc>
                <a:spcPct val="120000"/>
              </a:lnSpc>
              <a:buNone/>
            </a:pPr>
            <a:r>
              <a:rPr lang="en-US" b="1" i="1" dirty="0">
                <a:solidFill>
                  <a:srgbClr val="007B93"/>
                </a:solidFill>
                <a:latin typeface="Avenir LT Std 35 Light Oblique" charset="0"/>
                <a:ea typeface="Avenir LT Std 35 Light Oblique" charset="0"/>
                <a:cs typeface="Avenir LT Std 35 Light Oblique" charset="0"/>
              </a:rPr>
              <a:t>What are YOU good at?</a:t>
            </a:r>
          </a:p>
          <a:p>
            <a:pPr marL="0" indent="0" algn="ctr">
              <a:buNone/>
            </a:pPr>
            <a:endParaRPr lang="en-US" dirty="0">
              <a:solidFill>
                <a:srgbClr val="007B93"/>
              </a:solidFill>
            </a:endParaRPr>
          </a:p>
        </p:txBody>
      </p:sp>
      <p:grpSp>
        <p:nvGrpSpPr>
          <p:cNvPr id="4" name="Group 3">
            <a:extLst>
              <a:ext uri="{FF2B5EF4-FFF2-40B4-BE49-F238E27FC236}">
                <a16:creationId xmlns:a16="http://schemas.microsoft.com/office/drawing/2014/main" id="{E9DD669C-2C4E-E641-9C16-2C20DC20038C}"/>
              </a:ext>
            </a:extLst>
          </p:cNvPr>
          <p:cNvGrpSpPr/>
          <p:nvPr/>
        </p:nvGrpSpPr>
        <p:grpSpPr>
          <a:xfrm>
            <a:off x="1300698" y="1261678"/>
            <a:ext cx="3229869" cy="1566174"/>
            <a:chOff x="1907322" y="1988840"/>
            <a:chExt cx="2321450" cy="2088232"/>
          </a:xfrm>
        </p:grpSpPr>
        <p:sp>
          <p:nvSpPr>
            <p:cNvPr id="5" name="Rectangle 4">
              <a:extLst>
                <a:ext uri="{FF2B5EF4-FFF2-40B4-BE49-F238E27FC236}">
                  <a16:creationId xmlns:a16="http://schemas.microsoft.com/office/drawing/2014/main" id="{CEC3E760-D42C-B742-816F-01285E1D0621}"/>
                </a:ext>
              </a:extLst>
            </p:cNvPr>
            <p:cNvSpPr/>
            <p:nvPr/>
          </p:nvSpPr>
          <p:spPr>
            <a:xfrm>
              <a:off x="1907704" y="1988840"/>
              <a:ext cx="2321068" cy="2088232"/>
            </a:xfrm>
            <a:prstGeom prst="rect">
              <a:avLst/>
            </a:prstGeom>
            <a:solidFill>
              <a:srgbClr val="00A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6F0D50A-0D6A-814C-A86B-734B97CCAEA3}"/>
                </a:ext>
              </a:extLst>
            </p:cNvPr>
            <p:cNvSpPr txBox="1"/>
            <p:nvPr/>
          </p:nvSpPr>
          <p:spPr>
            <a:xfrm>
              <a:off x="1907322" y="2340459"/>
              <a:ext cx="2321068" cy="124316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ts val="2240"/>
                </a:lnSpc>
              </a:pPr>
              <a:r>
                <a:rPr lang="en-US" sz="1700" b="1" dirty="0">
                  <a:solidFill>
                    <a:schemeClr val="bg1"/>
                  </a:solidFill>
                  <a:latin typeface="Avenir Black" panose="02000503020000020003" pitchFamily="2" charset="0"/>
                  <a:ea typeface="Century Gothic" charset="0"/>
                  <a:cs typeface="Century Gothic" charset="0"/>
                </a:rPr>
                <a:t>Throwing the Seed:</a:t>
              </a:r>
              <a:br>
                <a:rPr lang="en-US" sz="1700" b="1" dirty="0">
                  <a:solidFill>
                    <a:schemeClr val="bg1"/>
                  </a:solidFill>
                  <a:latin typeface="Avenir Book" panose="02000503020000020003" pitchFamily="2" charset="0"/>
                  <a:ea typeface="Century Gothic" charset="0"/>
                  <a:cs typeface="Century Gothic" charset="0"/>
                </a:rPr>
              </a:br>
              <a:r>
                <a:rPr lang="en-US" sz="1700" dirty="0">
                  <a:solidFill>
                    <a:schemeClr val="bg1"/>
                  </a:solidFill>
                  <a:latin typeface="Avenir Book" panose="02000503020000020003" pitchFamily="2" charset="0"/>
                  <a:ea typeface="Century Gothic" charset="0"/>
                  <a:cs typeface="Century Gothic" charset="0"/>
                </a:rPr>
                <a:t>you are good at </a:t>
              </a:r>
              <a:br>
                <a:rPr lang="en-US" sz="1700" dirty="0">
                  <a:solidFill>
                    <a:schemeClr val="bg1"/>
                  </a:solidFill>
                  <a:latin typeface="Avenir Book" panose="02000503020000020003" pitchFamily="2" charset="0"/>
                  <a:ea typeface="Century Gothic" charset="0"/>
                  <a:cs typeface="Century Gothic" charset="0"/>
                </a:rPr>
              </a:br>
              <a:r>
                <a:rPr lang="en-US" sz="1700" dirty="0">
                  <a:solidFill>
                    <a:schemeClr val="bg1"/>
                  </a:solidFill>
                  <a:latin typeface="Avenir Book" panose="02000503020000020003" pitchFamily="2" charset="0"/>
                  <a:ea typeface="Century Gothic" charset="0"/>
                  <a:cs typeface="Century Gothic" charset="0"/>
                </a:rPr>
                <a:t>meeting people</a:t>
              </a:r>
            </a:p>
          </p:txBody>
        </p:sp>
      </p:grpSp>
      <p:grpSp>
        <p:nvGrpSpPr>
          <p:cNvPr id="17" name="Group 16">
            <a:extLst>
              <a:ext uri="{FF2B5EF4-FFF2-40B4-BE49-F238E27FC236}">
                <a16:creationId xmlns:a16="http://schemas.microsoft.com/office/drawing/2014/main" id="{7F83D49D-B1A5-1E40-96E5-A408DA7D9005}"/>
              </a:ext>
            </a:extLst>
          </p:cNvPr>
          <p:cNvGrpSpPr/>
          <p:nvPr/>
        </p:nvGrpSpPr>
        <p:grpSpPr>
          <a:xfrm>
            <a:off x="4617770" y="1261678"/>
            <a:ext cx="3229869" cy="1566174"/>
            <a:chOff x="1907322" y="1988840"/>
            <a:chExt cx="2321450" cy="2088232"/>
          </a:xfrm>
        </p:grpSpPr>
        <p:sp>
          <p:nvSpPr>
            <p:cNvPr id="18" name="Rectangle 17">
              <a:extLst>
                <a:ext uri="{FF2B5EF4-FFF2-40B4-BE49-F238E27FC236}">
                  <a16:creationId xmlns:a16="http://schemas.microsoft.com/office/drawing/2014/main" id="{6DD0693E-FC2F-EE4E-8002-DFD8418D4670}"/>
                </a:ext>
              </a:extLst>
            </p:cNvPr>
            <p:cNvSpPr/>
            <p:nvPr/>
          </p:nvSpPr>
          <p:spPr>
            <a:xfrm>
              <a:off x="1907704" y="1988840"/>
              <a:ext cx="2321068" cy="2088232"/>
            </a:xfrm>
            <a:prstGeom prst="rect">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FA7F13C-98E1-E34C-A2BC-CFDD1CB6DD02}"/>
                </a:ext>
              </a:extLst>
            </p:cNvPr>
            <p:cNvSpPr txBox="1"/>
            <p:nvPr/>
          </p:nvSpPr>
          <p:spPr>
            <a:xfrm>
              <a:off x="1907322" y="2340459"/>
              <a:ext cx="2321068" cy="124316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ts val="2240"/>
                </a:lnSpc>
              </a:pPr>
              <a:r>
                <a:rPr lang="en-US" sz="1700" b="1" dirty="0">
                  <a:solidFill>
                    <a:schemeClr val="bg1"/>
                  </a:solidFill>
                  <a:latin typeface="Avenir Black" panose="02000503020000020003" pitchFamily="2" charset="0"/>
                  <a:ea typeface="Century Gothic" charset="0"/>
                  <a:cs typeface="Century Gothic" charset="0"/>
                </a:rPr>
                <a:t>Watching and Waiting:</a:t>
              </a:r>
              <a:br>
                <a:rPr lang="en-US" sz="1700" b="1" dirty="0">
                  <a:solidFill>
                    <a:schemeClr val="bg1"/>
                  </a:solidFill>
                  <a:latin typeface="Avenir Book" panose="02000503020000020003" pitchFamily="2" charset="0"/>
                  <a:ea typeface="Century Gothic" charset="0"/>
                  <a:cs typeface="Century Gothic" charset="0"/>
                </a:rPr>
              </a:br>
              <a:r>
                <a:rPr lang="en-US" sz="1700" dirty="0">
                  <a:solidFill>
                    <a:schemeClr val="bg1"/>
                  </a:solidFill>
                  <a:latin typeface="Avenir Book" panose="02000503020000020003" pitchFamily="2" charset="0"/>
                  <a:ea typeface="Century Gothic" charset="0"/>
                  <a:cs typeface="Century Gothic" charset="0"/>
                </a:rPr>
                <a:t>you pray for the</a:t>
              </a:r>
              <a:br>
                <a:rPr lang="en-US" sz="1700" dirty="0">
                  <a:solidFill>
                    <a:schemeClr val="bg1"/>
                  </a:solidFill>
                  <a:latin typeface="Avenir Book" panose="02000503020000020003" pitchFamily="2" charset="0"/>
                  <a:ea typeface="Century Gothic" charset="0"/>
                  <a:cs typeface="Century Gothic" charset="0"/>
                </a:rPr>
              </a:br>
              <a:r>
                <a:rPr lang="en-US" sz="1700" dirty="0">
                  <a:solidFill>
                    <a:schemeClr val="bg1"/>
                  </a:solidFill>
                  <a:latin typeface="Avenir Book" panose="02000503020000020003" pitchFamily="2" charset="0"/>
                  <a:ea typeface="Century Gothic" charset="0"/>
                  <a:cs typeface="Century Gothic" charset="0"/>
                </a:rPr>
                <a:t>harvest</a:t>
              </a:r>
            </a:p>
          </p:txBody>
        </p:sp>
      </p:grpSp>
      <p:grpSp>
        <p:nvGrpSpPr>
          <p:cNvPr id="20" name="Group 19">
            <a:extLst>
              <a:ext uri="{FF2B5EF4-FFF2-40B4-BE49-F238E27FC236}">
                <a16:creationId xmlns:a16="http://schemas.microsoft.com/office/drawing/2014/main" id="{159BB619-6B3D-064C-AF55-7349F0A5609B}"/>
              </a:ext>
            </a:extLst>
          </p:cNvPr>
          <p:cNvGrpSpPr/>
          <p:nvPr/>
        </p:nvGrpSpPr>
        <p:grpSpPr>
          <a:xfrm>
            <a:off x="1300167" y="2907018"/>
            <a:ext cx="3229869" cy="1566174"/>
            <a:chOff x="1907322" y="1988840"/>
            <a:chExt cx="2321450" cy="2088232"/>
          </a:xfrm>
        </p:grpSpPr>
        <p:sp>
          <p:nvSpPr>
            <p:cNvPr id="21" name="Rectangle 20">
              <a:extLst>
                <a:ext uri="{FF2B5EF4-FFF2-40B4-BE49-F238E27FC236}">
                  <a16:creationId xmlns:a16="http://schemas.microsoft.com/office/drawing/2014/main" id="{E63409F9-D527-9A44-92AD-9A3FF52ABA00}"/>
                </a:ext>
              </a:extLst>
            </p:cNvPr>
            <p:cNvSpPr/>
            <p:nvPr/>
          </p:nvSpPr>
          <p:spPr>
            <a:xfrm>
              <a:off x="1907704" y="1988840"/>
              <a:ext cx="2321068" cy="2088232"/>
            </a:xfrm>
            <a:prstGeom prst="rect">
              <a:avLst/>
            </a:prstGeom>
            <a:solidFill>
              <a:srgbClr val="007B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930F3574-CDFD-8A4B-A284-B5D922015F25}"/>
                </a:ext>
              </a:extLst>
            </p:cNvPr>
            <p:cNvSpPr txBox="1"/>
            <p:nvPr/>
          </p:nvSpPr>
          <p:spPr>
            <a:xfrm>
              <a:off x="1907322" y="2340459"/>
              <a:ext cx="2321068" cy="124316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ts val="2240"/>
                </a:lnSpc>
              </a:pPr>
              <a:r>
                <a:rPr lang="en-US" sz="1700" b="1" dirty="0">
                  <a:solidFill>
                    <a:schemeClr val="bg1"/>
                  </a:solidFill>
                  <a:latin typeface="Avenir Black" panose="02000503020000020003" pitchFamily="2" charset="0"/>
                  <a:ea typeface="Century Gothic" charset="0"/>
                  <a:cs typeface="Century Gothic" charset="0"/>
                </a:rPr>
                <a:t>Discerning the Growth:</a:t>
              </a:r>
              <a:br>
                <a:rPr lang="en-US" sz="1700" b="1" dirty="0">
                  <a:solidFill>
                    <a:schemeClr val="bg1"/>
                  </a:solidFill>
                  <a:latin typeface="Avenir Book" panose="02000503020000020003" pitchFamily="2" charset="0"/>
                  <a:ea typeface="Century Gothic" charset="0"/>
                  <a:cs typeface="Century Gothic" charset="0"/>
                </a:rPr>
              </a:br>
              <a:r>
                <a:rPr lang="en-US" sz="1700" dirty="0">
                  <a:solidFill>
                    <a:schemeClr val="bg1"/>
                  </a:solidFill>
                  <a:latin typeface="Avenir Book" panose="02000503020000020003" pitchFamily="2" charset="0"/>
                  <a:ea typeface="Century Gothic" charset="0"/>
                  <a:cs typeface="Century Gothic" charset="0"/>
                </a:rPr>
                <a:t>you sense where people </a:t>
              </a:r>
              <a:br>
                <a:rPr lang="en-US" sz="1700" dirty="0">
                  <a:solidFill>
                    <a:schemeClr val="bg1"/>
                  </a:solidFill>
                  <a:latin typeface="Avenir Book" panose="02000503020000020003" pitchFamily="2" charset="0"/>
                  <a:ea typeface="Century Gothic" charset="0"/>
                  <a:cs typeface="Century Gothic" charset="0"/>
                </a:rPr>
              </a:br>
              <a:r>
                <a:rPr lang="en-US" sz="1700" dirty="0">
                  <a:solidFill>
                    <a:schemeClr val="bg1"/>
                  </a:solidFill>
                  <a:latin typeface="Avenir Book" panose="02000503020000020003" pitchFamily="2" charset="0"/>
                  <a:ea typeface="Century Gothic" charset="0"/>
                  <a:cs typeface="Century Gothic" charset="0"/>
                </a:rPr>
                <a:t>are at with God</a:t>
              </a:r>
            </a:p>
          </p:txBody>
        </p:sp>
      </p:grpSp>
      <p:grpSp>
        <p:nvGrpSpPr>
          <p:cNvPr id="23" name="Group 22">
            <a:extLst>
              <a:ext uri="{FF2B5EF4-FFF2-40B4-BE49-F238E27FC236}">
                <a16:creationId xmlns:a16="http://schemas.microsoft.com/office/drawing/2014/main" id="{9ABEE6C9-135A-7241-9EE5-788BF71350DC}"/>
              </a:ext>
            </a:extLst>
          </p:cNvPr>
          <p:cNvGrpSpPr/>
          <p:nvPr/>
        </p:nvGrpSpPr>
        <p:grpSpPr>
          <a:xfrm>
            <a:off x="4617239" y="2907018"/>
            <a:ext cx="3229869" cy="1566174"/>
            <a:chOff x="1907322" y="1988840"/>
            <a:chExt cx="2321450" cy="2088232"/>
          </a:xfrm>
        </p:grpSpPr>
        <p:sp>
          <p:nvSpPr>
            <p:cNvPr id="24" name="Rectangle 23">
              <a:extLst>
                <a:ext uri="{FF2B5EF4-FFF2-40B4-BE49-F238E27FC236}">
                  <a16:creationId xmlns:a16="http://schemas.microsoft.com/office/drawing/2014/main" id="{36F4D5BE-7DAF-2E4F-97A1-3FBCD3536B2D}"/>
                </a:ext>
              </a:extLst>
            </p:cNvPr>
            <p:cNvSpPr/>
            <p:nvPr/>
          </p:nvSpPr>
          <p:spPr>
            <a:xfrm>
              <a:off x="1907704" y="1988840"/>
              <a:ext cx="2321068" cy="2088232"/>
            </a:xfrm>
            <a:prstGeom prst="rect">
              <a:avLst/>
            </a:prstGeom>
            <a:solidFill>
              <a:srgbClr val="E76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EDDF02F-3678-0647-9673-28B92ED6D484}"/>
                </a:ext>
              </a:extLst>
            </p:cNvPr>
            <p:cNvSpPr txBox="1"/>
            <p:nvPr/>
          </p:nvSpPr>
          <p:spPr>
            <a:xfrm>
              <a:off x="1907322" y="2340459"/>
              <a:ext cx="2321068" cy="124316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ts val="2240"/>
                </a:lnSpc>
              </a:pPr>
              <a:r>
                <a:rPr lang="en-US" sz="1700" b="1" dirty="0">
                  <a:solidFill>
                    <a:schemeClr val="bg1"/>
                  </a:solidFill>
                  <a:latin typeface="Avenir Black" panose="02000503020000020003" pitchFamily="2" charset="0"/>
                  <a:ea typeface="Century Gothic" charset="0"/>
                  <a:cs typeface="Century Gothic" charset="0"/>
                </a:rPr>
                <a:t>Harvesting the Crop:</a:t>
              </a:r>
              <a:br>
                <a:rPr lang="en-US" sz="1700" b="1" dirty="0">
                  <a:solidFill>
                    <a:schemeClr val="bg1"/>
                  </a:solidFill>
                  <a:latin typeface="Avenir Book" panose="02000503020000020003" pitchFamily="2" charset="0"/>
                  <a:ea typeface="Century Gothic" charset="0"/>
                  <a:cs typeface="Century Gothic" charset="0"/>
                </a:rPr>
              </a:br>
              <a:r>
                <a:rPr lang="en-US" sz="1700" dirty="0">
                  <a:solidFill>
                    <a:schemeClr val="bg1"/>
                  </a:solidFill>
                  <a:latin typeface="Avenir Book" panose="02000503020000020003" pitchFamily="2" charset="0"/>
                  <a:ea typeface="Century Gothic" charset="0"/>
                  <a:cs typeface="Century Gothic" charset="0"/>
                </a:rPr>
                <a:t>you help people </a:t>
              </a:r>
              <a:br>
                <a:rPr lang="en-US" sz="1700" dirty="0">
                  <a:solidFill>
                    <a:schemeClr val="bg1"/>
                  </a:solidFill>
                  <a:latin typeface="Avenir Book" panose="02000503020000020003" pitchFamily="2" charset="0"/>
                  <a:ea typeface="Century Gothic" charset="0"/>
                  <a:cs typeface="Century Gothic" charset="0"/>
                </a:rPr>
              </a:br>
              <a:r>
                <a:rPr lang="en-US" sz="1700" dirty="0">
                  <a:solidFill>
                    <a:schemeClr val="bg1"/>
                  </a:solidFill>
                  <a:latin typeface="Avenir Book" panose="02000503020000020003" pitchFamily="2" charset="0"/>
                  <a:ea typeface="Century Gothic" charset="0"/>
                  <a:cs typeface="Century Gothic" charset="0"/>
                </a:rPr>
                <a:t>commit to Jesus</a:t>
              </a:r>
            </a:p>
          </p:txBody>
        </p:sp>
      </p:grpSp>
    </p:spTree>
    <p:extLst>
      <p:ext uri="{BB962C8B-B14F-4D97-AF65-F5344CB8AC3E}">
        <p14:creationId xmlns:p14="http://schemas.microsoft.com/office/powerpoint/2010/main" val="1127346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4C333F-EB9E-8745-B0DD-DFB07E5B1B9C}"/>
              </a:ext>
            </a:extLst>
          </p:cNvPr>
          <p:cNvSpPr>
            <a:spLocks noGrp="1"/>
          </p:cNvSpPr>
          <p:nvPr>
            <p:ph idx="1"/>
          </p:nvPr>
        </p:nvSpPr>
        <p:spPr>
          <a:xfrm>
            <a:off x="0" y="789006"/>
            <a:ext cx="9143999" cy="4278126"/>
          </a:xfrm>
        </p:spPr>
        <p:txBody>
          <a:bodyPr>
            <a:normAutofit/>
          </a:bodyPr>
          <a:lstStyle/>
          <a:p>
            <a:pPr marL="0" indent="0" algn="ctr">
              <a:lnSpc>
                <a:spcPct val="120000"/>
              </a:lnSpc>
              <a:buNone/>
            </a:pPr>
            <a:endParaRPr lang="en-US" b="1" i="1" dirty="0">
              <a:solidFill>
                <a:srgbClr val="007B93"/>
              </a:solidFill>
              <a:latin typeface="Avenir LT Std 35 Light Oblique" charset="0"/>
              <a:ea typeface="Avenir LT Std 35 Light Oblique" charset="0"/>
              <a:cs typeface="Avenir LT Std 35 Light Oblique" charset="0"/>
            </a:endParaRPr>
          </a:p>
          <a:p>
            <a:pPr marL="0" indent="0" algn="ctr">
              <a:buNone/>
            </a:pPr>
            <a:endParaRPr lang="en-US" dirty="0">
              <a:solidFill>
                <a:srgbClr val="007B93"/>
              </a:solidFill>
            </a:endParaRPr>
          </a:p>
        </p:txBody>
      </p:sp>
      <p:grpSp>
        <p:nvGrpSpPr>
          <p:cNvPr id="15" name="Group 14">
            <a:extLst>
              <a:ext uri="{FF2B5EF4-FFF2-40B4-BE49-F238E27FC236}">
                <a16:creationId xmlns:a16="http://schemas.microsoft.com/office/drawing/2014/main" id="{BBA70B35-7F2F-9E43-B947-F43E29454F3B}"/>
              </a:ext>
            </a:extLst>
          </p:cNvPr>
          <p:cNvGrpSpPr/>
          <p:nvPr/>
        </p:nvGrpSpPr>
        <p:grpSpPr>
          <a:xfrm>
            <a:off x="1225675" y="1352912"/>
            <a:ext cx="3661568" cy="2553054"/>
            <a:chOff x="5776" y="0"/>
            <a:chExt cx="4101161" cy="2859563"/>
          </a:xfrm>
        </p:grpSpPr>
        <p:sp>
          <p:nvSpPr>
            <p:cNvPr id="16" name="Pentagon 15">
              <a:extLst>
                <a:ext uri="{FF2B5EF4-FFF2-40B4-BE49-F238E27FC236}">
                  <a16:creationId xmlns:a16="http://schemas.microsoft.com/office/drawing/2014/main" id="{3C00C927-E68F-CC49-A0DE-926C2781E626}"/>
                </a:ext>
              </a:extLst>
            </p:cNvPr>
            <p:cNvSpPr/>
            <p:nvPr/>
          </p:nvSpPr>
          <p:spPr>
            <a:xfrm>
              <a:off x="5776" y="0"/>
              <a:ext cx="4101161" cy="2859563"/>
            </a:xfrm>
            <a:prstGeom prst="homePlate">
              <a:avLst>
                <a:gd name="adj" fmla="val 25000"/>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26" name="Pentagon 4">
              <a:extLst>
                <a:ext uri="{FF2B5EF4-FFF2-40B4-BE49-F238E27FC236}">
                  <a16:creationId xmlns:a16="http://schemas.microsoft.com/office/drawing/2014/main" id="{730CB27F-0A40-0D49-A921-5EC52486EF90}"/>
                </a:ext>
              </a:extLst>
            </p:cNvPr>
            <p:cNvSpPr txBox="1"/>
            <p:nvPr/>
          </p:nvSpPr>
          <p:spPr>
            <a:xfrm>
              <a:off x="5776" y="0"/>
              <a:ext cx="3839516" cy="2859563"/>
            </a:xfrm>
            <a:prstGeom prst="rect">
              <a:avLst/>
            </a:prstGeom>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spcFirstLastPara="0" vert="horz" wrap="square" lIns="144680" tIns="55880" rIns="578719" bIns="55880" numCol="1" spcCol="1270" anchor="ctr" anchorCtr="0">
              <a:noAutofit/>
            </a:bodyPr>
            <a:lstStyle/>
            <a:p>
              <a:pPr marL="171450" lvl="1" indent="-171450" defTabSz="755650">
                <a:spcBef>
                  <a:spcPct val="0"/>
                </a:spcBef>
                <a:spcAft>
                  <a:spcPct val="15000"/>
                </a:spcAft>
                <a:buChar char="•"/>
              </a:pPr>
              <a:r>
                <a:rPr lang="en-US" sz="1800" dirty="0">
                  <a:latin typeface="Avenir LT Std 35 Light" panose="020B0402020203020204" pitchFamily="34" charset="0"/>
                </a:rPr>
                <a:t>Is it a patient process </a:t>
              </a:r>
              <a:br>
                <a:rPr lang="en-US" sz="1800" dirty="0">
                  <a:latin typeface="Avenir LT Std 35 Light" panose="020B0402020203020204" pitchFamily="34" charset="0"/>
                </a:rPr>
              </a:br>
              <a:r>
                <a:rPr lang="en-US" sz="1800" dirty="0">
                  <a:latin typeface="Avenir LT Std 35 Light" panose="020B0402020203020204" pitchFamily="34" charset="0"/>
                </a:rPr>
                <a:t>or an urgent moment?</a:t>
              </a:r>
              <a:br>
                <a:rPr lang="en-US" sz="1800" dirty="0">
                  <a:latin typeface="Avenir LT Std 35 Light" panose="020B0402020203020204" pitchFamily="34" charset="0"/>
                </a:rPr>
              </a:br>
              <a:r>
                <a:rPr lang="en-US" sz="1800" dirty="0">
                  <a:latin typeface="Avenir LT Std 35 Light" panose="020B0402020203020204" pitchFamily="34" charset="0"/>
                </a:rPr>
                <a:t>  </a:t>
              </a:r>
            </a:p>
            <a:p>
              <a:pPr marL="171450" lvl="1" indent="-171450" defTabSz="755650">
                <a:spcBef>
                  <a:spcPct val="0"/>
                </a:spcBef>
                <a:spcAft>
                  <a:spcPct val="15000"/>
                </a:spcAft>
                <a:buChar char="•"/>
              </a:pPr>
              <a:r>
                <a:rPr lang="en-US" sz="1800" dirty="0">
                  <a:latin typeface="Avenir LT Std 35 Light" panose="020B0402020203020204" pitchFamily="34" charset="0"/>
                </a:rPr>
                <a:t>Is it a mystery or a predictable pattern?</a:t>
              </a:r>
            </a:p>
          </p:txBody>
        </p:sp>
      </p:grpSp>
      <p:grpSp>
        <p:nvGrpSpPr>
          <p:cNvPr id="27" name="Group 26">
            <a:extLst>
              <a:ext uri="{FF2B5EF4-FFF2-40B4-BE49-F238E27FC236}">
                <a16:creationId xmlns:a16="http://schemas.microsoft.com/office/drawing/2014/main" id="{EA06ABD5-CD21-9744-8619-FABF597AA648}"/>
              </a:ext>
            </a:extLst>
          </p:cNvPr>
          <p:cNvGrpSpPr/>
          <p:nvPr/>
        </p:nvGrpSpPr>
        <p:grpSpPr>
          <a:xfrm>
            <a:off x="4341383" y="1360017"/>
            <a:ext cx="3661568" cy="2558850"/>
            <a:chOff x="3286705" y="0"/>
            <a:chExt cx="4101161" cy="2866051"/>
          </a:xfrm>
        </p:grpSpPr>
        <p:sp>
          <p:nvSpPr>
            <p:cNvPr id="28" name="Chevron 27">
              <a:extLst>
                <a:ext uri="{FF2B5EF4-FFF2-40B4-BE49-F238E27FC236}">
                  <a16:creationId xmlns:a16="http://schemas.microsoft.com/office/drawing/2014/main" id="{642DDE34-FC70-9B4D-B87F-2311F5397AC7}"/>
                </a:ext>
              </a:extLst>
            </p:cNvPr>
            <p:cNvSpPr/>
            <p:nvPr/>
          </p:nvSpPr>
          <p:spPr>
            <a:xfrm>
              <a:off x="3286705" y="0"/>
              <a:ext cx="4101161" cy="2859563"/>
            </a:xfrm>
            <a:prstGeom prst="chevron">
              <a:avLst>
                <a:gd name="adj" fmla="val 25000"/>
              </a:avLst>
            </a:prstGeom>
            <a:solidFill>
              <a:schemeClr val="tx1">
                <a:lumMod val="50000"/>
                <a:lumOff val="50000"/>
              </a:schemeClr>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29" name="Chevron 4">
              <a:extLst>
                <a:ext uri="{FF2B5EF4-FFF2-40B4-BE49-F238E27FC236}">
                  <a16:creationId xmlns:a16="http://schemas.microsoft.com/office/drawing/2014/main" id="{95393F0A-9447-4E41-B057-90E065D76359}"/>
                </a:ext>
              </a:extLst>
            </p:cNvPr>
            <p:cNvSpPr txBox="1"/>
            <p:nvPr/>
          </p:nvSpPr>
          <p:spPr>
            <a:xfrm>
              <a:off x="4046969" y="6488"/>
              <a:ext cx="3079252" cy="2859563"/>
            </a:xfrm>
            <a:prstGeom prst="rect">
              <a:avLst/>
            </a:prstGeom>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spcFirstLastPara="0" vert="horz" wrap="square" lIns="144680" tIns="55880" rIns="144680" bIns="55880" numCol="1" spcCol="1270" anchor="t" anchorCtr="0">
              <a:noAutofit/>
            </a:bodyPr>
            <a:lstStyle/>
            <a:p>
              <a:pPr marL="0" lvl="1" algn="l" defTabSz="755650">
                <a:lnSpc>
                  <a:spcPct val="100000"/>
                </a:lnSpc>
                <a:spcBef>
                  <a:spcPct val="0"/>
                </a:spcBef>
                <a:spcAft>
                  <a:spcPct val="15000"/>
                </a:spcAft>
              </a:pPr>
              <a:br>
                <a:rPr lang="en-US" sz="1800" dirty="0"/>
              </a:br>
              <a:endParaRPr lang="en-US" sz="1800" kern="1200" dirty="0"/>
            </a:p>
            <a:p>
              <a:pPr marL="171450" lvl="1" indent="-171450" algn="l" defTabSz="755650">
                <a:lnSpc>
                  <a:spcPct val="110000"/>
                </a:lnSpc>
                <a:spcBef>
                  <a:spcPct val="0"/>
                </a:spcBef>
                <a:spcAft>
                  <a:spcPct val="15000"/>
                </a:spcAft>
                <a:buChar char="•"/>
              </a:pPr>
              <a:r>
                <a:rPr lang="en-US" sz="1800" kern="1200" dirty="0">
                  <a:latin typeface="Avenir LT Std 35 Light" panose="020B0402020203020204" pitchFamily="34" charset="0"/>
                </a:rPr>
                <a:t>Who is the active </a:t>
              </a:r>
              <a:br>
                <a:rPr lang="en-US" sz="1800" kern="1200" dirty="0">
                  <a:latin typeface="Avenir LT Std 35 Light" panose="020B0402020203020204" pitchFamily="34" charset="0"/>
                </a:rPr>
              </a:br>
              <a:r>
                <a:rPr lang="en-US" sz="1800" kern="1200" dirty="0">
                  <a:latin typeface="Avenir LT Std 35 Light" panose="020B0402020203020204" pitchFamily="34" charset="0"/>
                </a:rPr>
                <a:t>agent in the harvest?</a:t>
              </a:r>
              <a:br>
                <a:rPr lang="en-US" sz="1800" kern="1200" dirty="0">
                  <a:latin typeface="Avenir LT Std 35 Light" panose="020B0402020203020204" pitchFamily="34" charset="0"/>
                </a:rPr>
              </a:br>
              <a:r>
                <a:rPr lang="en-US" sz="1800" i="1" kern="1200" dirty="0">
                  <a:latin typeface="Avenir LT Std 35 Light" panose="020B0402020203020204" pitchFamily="34" charset="0"/>
                </a:rPr>
                <a:t>The ground, the seed, </a:t>
              </a:r>
              <a:br>
                <a:rPr lang="en-US" sz="1800" i="1" kern="1200" dirty="0">
                  <a:latin typeface="Avenir LT Std 35 Light" panose="020B0402020203020204" pitchFamily="34" charset="0"/>
                </a:rPr>
              </a:br>
              <a:r>
                <a:rPr lang="en-US" sz="1800" i="1" kern="1200" dirty="0">
                  <a:latin typeface="Avenir LT Std 35 Light" panose="020B0402020203020204" pitchFamily="34" charset="0"/>
                </a:rPr>
                <a:t>or the farmer?</a:t>
              </a:r>
            </a:p>
          </p:txBody>
        </p:sp>
      </p:grpSp>
      <p:sp>
        <p:nvSpPr>
          <p:cNvPr id="24" name="Rectangle 23"/>
          <p:cNvSpPr/>
          <p:nvPr/>
        </p:nvSpPr>
        <p:spPr>
          <a:xfrm>
            <a:off x="3022456" y="737398"/>
            <a:ext cx="3058990" cy="461665"/>
          </a:xfrm>
          <a:prstGeom prst="rect">
            <a:avLst/>
          </a:prstGeom>
        </p:spPr>
        <p:txBody>
          <a:bodyPr wrap="none">
            <a:spAutoFit/>
          </a:bodyPr>
          <a:lstStyle/>
          <a:p>
            <a:r>
              <a:rPr lang="en-US" sz="2400" dirty="0">
                <a:solidFill>
                  <a:srgbClr val="007B93"/>
                </a:solidFill>
                <a:latin typeface="Avenir LT Std 55 Roman" charset="0"/>
                <a:ea typeface="Avenir LT Std 55 Roman" charset="0"/>
                <a:cs typeface="Avenir LT Std 55 Roman" charset="0"/>
              </a:rPr>
              <a:t>The Harvest Paradox</a:t>
            </a:r>
            <a:endParaRPr lang="en-US" sz="2400" dirty="0"/>
          </a:p>
        </p:txBody>
      </p:sp>
      <p:sp>
        <p:nvSpPr>
          <p:cNvPr id="41" name="Rectangle 40"/>
          <p:cNvSpPr/>
          <p:nvPr/>
        </p:nvSpPr>
        <p:spPr>
          <a:xfrm>
            <a:off x="1323366" y="4010894"/>
            <a:ext cx="6004510" cy="584776"/>
          </a:xfrm>
          <a:prstGeom prst="rect">
            <a:avLst/>
          </a:prstGeom>
        </p:spPr>
        <p:txBody>
          <a:bodyPr wrap="none">
            <a:spAutoFit/>
          </a:bodyPr>
          <a:lstStyle/>
          <a:p>
            <a:r>
              <a:rPr lang="en-US" sz="1600" dirty="0">
                <a:solidFill>
                  <a:srgbClr val="5F5F5F"/>
                </a:solidFill>
                <a:latin typeface="Avenir LT Std 35 Light" charset="0"/>
                <a:ea typeface="Avenir LT Std 35 Light" charset="0"/>
                <a:cs typeface="Avenir LT Std 35 Light" charset="0"/>
              </a:rPr>
              <a:t>A paradox is “a situation that combines contradictory qualities.”</a:t>
            </a:r>
            <a:endParaRPr lang="en-US" sz="2400" dirty="0"/>
          </a:p>
          <a:p>
            <a:endParaRPr lang="en-US" sz="1600" dirty="0">
              <a:solidFill>
                <a:schemeClr val="bg2">
                  <a:lumMod val="50000"/>
                </a:schemeClr>
              </a:solidFill>
            </a:endParaRPr>
          </a:p>
        </p:txBody>
      </p:sp>
    </p:spTree>
    <p:extLst>
      <p:ext uri="{BB962C8B-B14F-4D97-AF65-F5344CB8AC3E}">
        <p14:creationId xmlns:p14="http://schemas.microsoft.com/office/powerpoint/2010/main" val="203376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7CDA5-7611-9D45-A287-E3C5B566C429}"/>
              </a:ext>
            </a:extLst>
          </p:cNvPr>
          <p:cNvSpPr>
            <a:spLocks noGrp="1"/>
          </p:cNvSpPr>
          <p:nvPr>
            <p:ph type="ctrTitle"/>
          </p:nvPr>
        </p:nvSpPr>
        <p:spPr>
          <a:xfrm>
            <a:off x="0" y="176100"/>
            <a:ext cx="9143999" cy="1790700"/>
          </a:xfrm>
        </p:spPr>
        <p:txBody>
          <a:bodyPr/>
          <a:lstStyle/>
          <a:p>
            <a:pPr algn="ctr"/>
            <a:r>
              <a:rPr lang="en-US" b="0" dirty="0"/>
              <a:t>THE FIVE THRESHOLDS</a:t>
            </a:r>
          </a:p>
        </p:txBody>
      </p:sp>
      <p:pic>
        <p:nvPicPr>
          <p:cNvPr id="4" name="Picture 3" descr="A drawing of a person&#10;&#10;Description automatically generated">
            <a:extLst>
              <a:ext uri="{FF2B5EF4-FFF2-40B4-BE49-F238E27FC236}">
                <a16:creationId xmlns:a16="http://schemas.microsoft.com/office/drawing/2014/main" id="{43A2B437-060A-E048-83BF-22DD53E1B288}"/>
              </a:ext>
            </a:extLst>
          </p:cNvPr>
          <p:cNvPicPr>
            <a:picLocks noChangeAspect="1"/>
          </p:cNvPicPr>
          <p:nvPr/>
        </p:nvPicPr>
        <p:blipFill>
          <a:blip r:embed="rId3"/>
          <a:stretch>
            <a:fillRect/>
          </a:stretch>
        </p:blipFill>
        <p:spPr>
          <a:xfrm>
            <a:off x="1040206" y="2083403"/>
            <a:ext cx="7063586" cy="1761162"/>
          </a:xfrm>
          <a:prstGeom prst="rect">
            <a:avLst/>
          </a:prstGeom>
        </p:spPr>
      </p:pic>
      <p:pic>
        <p:nvPicPr>
          <p:cNvPr id="5" name="Picture 4">
            <a:extLst>
              <a:ext uri="{FF2B5EF4-FFF2-40B4-BE49-F238E27FC236}">
                <a16:creationId xmlns:a16="http://schemas.microsoft.com/office/drawing/2014/main" id="{1B04178C-C48A-CC4A-8D9E-C160EB0E658E}"/>
              </a:ext>
            </a:extLst>
          </p:cNvPr>
          <p:cNvPicPr>
            <a:picLocks noChangeAspect="1"/>
          </p:cNvPicPr>
          <p:nvPr/>
        </p:nvPicPr>
        <p:blipFill>
          <a:blip r:embed="rId4"/>
          <a:stretch>
            <a:fillRect/>
          </a:stretch>
        </p:blipFill>
        <p:spPr>
          <a:xfrm>
            <a:off x="4843365" y="2258008"/>
            <a:ext cx="345855" cy="864637"/>
          </a:xfrm>
          <a:prstGeom prst="rect">
            <a:avLst/>
          </a:prstGeom>
        </p:spPr>
      </p:pic>
    </p:spTree>
    <p:extLst>
      <p:ext uri="{BB962C8B-B14F-4D97-AF65-F5344CB8AC3E}">
        <p14:creationId xmlns:p14="http://schemas.microsoft.com/office/powerpoint/2010/main" val="2558647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InterVarsity Light Background">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erVarsity Dark Background">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2925</TotalTime>
  <Words>2655</Words>
  <Application>Microsoft Macintosh PowerPoint</Application>
  <PresentationFormat>On-screen Show (16:9)</PresentationFormat>
  <Paragraphs>132</Paragraphs>
  <Slides>22</Slides>
  <Notes>22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22</vt:i4>
      </vt:variant>
    </vt:vector>
  </HeadingPairs>
  <TitlesOfParts>
    <vt:vector size="33" baseType="lpstr">
      <vt:lpstr>Arial</vt:lpstr>
      <vt:lpstr>Avenir</vt:lpstr>
      <vt:lpstr>Avenir Black</vt:lpstr>
      <vt:lpstr>Avenir Book</vt:lpstr>
      <vt:lpstr>Avenir LT Std 35 Light</vt:lpstr>
      <vt:lpstr>Avenir LT Std 35 Light Oblique</vt:lpstr>
      <vt:lpstr>Avenir LT Std 55 Roman</vt:lpstr>
      <vt:lpstr>Avenir LT Std 85 Heavy</vt:lpstr>
      <vt:lpstr>Calibri</vt:lpstr>
      <vt:lpstr>InterVarsity Light Background</vt:lpstr>
      <vt:lpstr>InterVarsity Dark Background</vt:lpstr>
      <vt:lpstr>PowerPoint Presentation</vt:lpstr>
      <vt:lpstr>PowerPoint Presentation</vt:lpstr>
      <vt:lpstr>THE FIVE THRESHOLDS</vt:lpstr>
      <vt:lpstr>PowerPoint Presentation</vt:lpstr>
      <vt:lpstr>PowerPoint Presentation</vt:lpstr>
      <vt:lpstr>PowerPoint Presentation</vt:lpstr>
      <vt:lpstr>PowerPoint Presentation</vt:lpstr>
      <vt:lpstr>PowerPoint Presentation</vt:lpstr>
      <vt:lpstr>THE FIVE THRESHOLDS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Go!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Courtney Herwicz</dc:creator>
  <cp:lastModifiedBy>Angelo Blancaflor</cp:lastModifiedBy>
  <cp:revision>118</cp:revision>
  <dcterms:created xsi:type="dcterms:W3CDTF">2017-12-27T22:44:21Z</dcterms:created>
  <dcterms:modified xsi:type="dcterms:W3CDTF">2020-07-21T15:56:57Z</dcterms:modified>
</cp:coreProperties>
</file>